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64" r:id="rId2"/>
    <p:sldMasterId id="2147483672" r:id="rId3"/>
  </p:sldMasterIdLst>
  <p:notesMasterIdLst>
    <p:notesMasterId r:id="rId18"/>
  </p:notesMasterIdLst>
  <p:handoutMasterIdLst>
    <p:handoutMasterId r:id="rId19"/>
  </p:handoutMasterIdLst>
  <p:sldIdLst>
    <p:sldId id="316" r:id="rId4"/>
    <p:sldId id="292" r:id="rId5"/>
    <p:sldId id="309" r:id="rId6"/>
    <p:sldId id="310" r:id="rId7"/>
    <p:sldId id="315" r:id="rId8"/>
    <p:sldId id="298" r:id="rId9"/>
    <p:sldId id="299" r:id="rId10"/>
    <p:sldId id="300" r:id="rId11"/>
    <p:sldId id="302" r:id="rId12"/>
    <p:sldId id="303" r:id="rId13"/>
    <p:sldId id="293" r:id="rId14"/>
    <p:sldId id="290" r:id="rId15"/>
    <p:sldId id="314" r:id="rId16"/>
    <p:sldId id="305" r:id="rId1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E128823-EEDB-448B-8E7C-CDFA20ADFB42}">
          <p14:sldIdLst>
            <p14:sldId id="316"/>
            <p14:sldId id="292"/>
            <p14:sldId id="309"/>
            <p14:sldId id="310"/>
            <p14:sldId id="315"/>
            <p14:sldId id="298"/>
            <p14:sldId id="299"/>
            <p14:sldId id="300"/>
            <p14:sldId id="302"/>
            <p14:sldId id="303"/>
            <p14:sldId id="293"/>
            <p14:sldId id="290"/>
            <p14:sldId id="314"/>
            <p14:sldId id="30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p:scale>
          <a:sx n="72" d="100"/>
          <a:sy n="72" d="100"/>
        </p:scale>
        <p:origin x="-840" y="-83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06"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F587D2-1571-49F1-8A9C-1DC1EE417648}" type="doc">
      <dgm:prSet loTypeId="urn:microsoft.com/office/officeart/2005/8/layout/arrow2" loCatId="process" qsTypeId="urn:microsoft.com/office/officeart/2005/8/quickstyle/3d2" qsCatId="3D" csTypeId="urn:microsoft.com/office/officeart/2005/8/colors/accent0_3" csCatId="mainScheme" phldr="1"/>
      <dgm:spPr/>
    </dgm:pt>
    <dgm:pt modelId="{C562C07D-8ED2-45E6-81AB-08CD3AC8C081}">
      <dgm:prSet phldrT="[Text]"/>
      <dgm:spPr/>
      <dgm:t>
        <a:bodyPr/>
        <a:lstStyle/>
        <a:p>
          <a:r>
            <a:rPr lang="en-US" b="1" dirty="0" smtClean="0"/>
            <a:t>1994-</a:t>
          </a:r>
          <a:r>
            <a:rPr lang="en-US" b="0" dirty="0" smtClean="0"/>
            <a:t>1st</a:t>
          </a:r>
          <a:r>
            <a:rPr lang="en-US" b="1" dirty="0" smtClean="0"/>
            <a:t> </a:t>
          </a:r>
          <a:r>
            <a:rPr lang="en-US" b="0" dirty="0" smtClean="0"/>
            <a:t>VAWA tough penalties for abusers</a:t>
          </a:r>
          <a:endParaRPr lang="en-US" b="0" dirty="0"/>
        </a:p>
      </dgm:t>
    </dgm:pt>
    <dgm:pt modelId="{52D4886C-90F6-4F3C-9BB2-21F8D2F66425}" type="parTrans" cxnId="{1A7B7D60-818A-43BB-A999-8191167BA25F}">
      <dgm:prSet/>
      <dgm:spPr/>
      <dgm:t>
        <a:bodyPr/>
        <a:lstStyle/>
        <a:p>
          <a:endParaRPr lang="en-US"/>
        </a:p>
      </dgm:t>
    </dgm:pt>
    <dgm:pt modelId="{B5B3A67E-5572-426F-989C-18100B7D2C4E}" type="sibTrans" cxnId="{1A7B7D60-818A-43BB-A999-8191167BA25F}">
      <dgm:prSet/>
      <dgm:spPr/>
      <dgm:t>
        <a:bodyPr/>
        <a:lstStyle/>
        <a:p>
          <a:endParaRPr lang="en-US"/>
        </a:p>
      </dgm:t>
    </dgm:pt>
    <dgm:pt modelId="{45FAA29C-E631-4882-AB82-B11E775E63BE}">
      <dgm:prSet phldrT="[Text]"/>
      <dgm:spPr/>
      <dgm:t>
        <a:bodyPr/>
        <a:lstStyle/>
        <a:p>
          <a:r>
            <a:rPr lang="en-US" b="1" dirty="0" smtClean="0"/>
            <a:t>2005</a:t>
          </a:r>
          <a:r>
            <a:rPr lang="en-US" b="0" dirty="0" smtClean="0"/>
            <a:t>-2</a:t>
          </a:r>
          <a:r>
            <a:rPr lang="en-US" b="0" baseline="30000" dirty="0" smtClean="0"/>
            <a:t>nd</a:t>
          </a:r>
          <a:r>
            <a:rPr lang="en-US" b="0" dirty="0" smtClean="0"/>
            <a:t> Sexual Assault Services Program, direct services and advocacy for survivors</a:t>
          </a:r>
          <a:endParaRPr lang="en-US" b="0" dirty="0"/>
        </a:p>
      </dgm:t>
    </dgm:pt>
    <dgm:pt modelId="{1EE6161A-C14E-4AD8-AD67-D6069F878CEA}" type="parTrans" cxnId="{E5BE83AE-79A9-4FBC-9BE7-5A4CEBDA9FDE}">
      <dgm:prSet/>
      <dgm:spPr/>
      <dgm:t>
        <a:bodyPr/>
        <a:lstStyle/>
        <a:p>
          <a:endParaRPr lang="en-US"/>
        </a:p>
      </dgm:t>
    </dgm:pt>
    <dgm:pt modelId="{DF282B2C-B885-4597-B74B-133E8801DF1F}" type="sibTrans" cxnId="{E5BE83AE-79A9-4FBC-9BE7-5A4CEBDA9FDE}">
      <dgm:prSet/>
      <dgm:spPr/>
      <dgm:t>
        <a:bodyPr/>
        <a:lstStyle/>
        <a:p>
          <a:endParaRPr lang="en-US"/>
        </a:p>
      </dgm:t>
    </dgm:pt>
    <dgm:pt modelId="{F0A68EE7-C99F-4FA8-B1FD-DB58A647D1DC}">
      <dgm:prSet phldrT="[Text]"/>
      <dgm:spPr/>
      <dgm:t>
        <a:bodyPr/>
        <a:lstStyle/>
        <a:p>
          <a:r>
            <a:rPr lang="en-US" dirty="0" smtClean="0"/>
            <a:t>1</a:t>
          </a:r>
          <a:r>
            <a:rPr lang="en-US" b="1" dirty="0" smtClean="0"/>
            <a:t>991</a:t>
          </a:r>
          <a:r>
            <a:rPr lang="en-US" dirty="0" smtClean="0"/>
            <a:t>-Antioch Colleges Consent Policy</a:t>
          </a:r>
          <a:endParaRPr lang="en-US" dirty="0"/>
        </a:p>
      </dgm:t>
    </dgm:pt>
    <dgm:pt modelId="{C7F126F1-DC3B-47FA-9844-8DE3B4CEED75}" type="parTrans" cxnId="{691070F6-B7D1-4233-BA2B-CBE66C5E57B7}">
      <dgm:prSet/>
      <dgm:spPr/>
      <dgm:t>
        <a:bodyPr/>
        <a:lstStyle/>
        <a:p>
          <a:endParaRPr lang="en-US"/>
        </a:p>
      </dgm:t>
    </dgm:pt>
    <dgm:pt modelId="{78572655-B4FC-4CDA-89AC-93AC64AA3274}" type="sibTrans" cxnId="{691070F6-B7D1-4233-BA2B-CBE66C5E57B7}">
      <dgm:prSet/>
      <dgm:spPr/>
      <dgm:t>
        <a:bodyPr/>
        <a:lstStyle/>
        <a:p>
          <a:endParaRPr lang="en-US"/>
        </a:p>
      </dgm:t>
    </dgm:pt>
    <dgm:pt modelId="{0356F556-8F79-412C-AEB6-C50A29A29CA2}">
      <dgm:prSet phldrT="[Text]"/>
      <dgm:spPr/>
      <dgm:t>
        <a:bodyPr/>
        <a:lstStyle/>
        <a:p>
          <a:r>
            <a:rPr lang="en-US" b="1" dirty="0" smtClean="0"/>
            <a:t>2013</a:t>
          </a:r>
          <a:r>
            <a:rPr lang="en-US" b="0" dirty="0" smtClean="0"/>
            <a:t> Obama-3</a:t>
          </a:r>
          <a:r>
            <a:rPr lang="en-US" b="0" baseline="30000" dirty="0" smtClean="0"/>
            <a:t>rd</a:t>
          </a:r>
          <a:r>
            <a:rPr lang="en-US" b="0" dirty="0" smtClean="0"/>
            <a:t> reauthorization of VAWA, brought new resources</a:t>
          </a:r>
          <a:endParaRPr lang="en-US" b="0" dirty="0"/>
        </a:p>
      </dgm:t>
    </dgm:pt>
    <dgm:pt modelId="{5D36F31D-24B8-47AC-89A5-F66B49CD36F0}" type="parTrans" cxnId="{16585706-BED4-4B1D-BF78-7BD33482D58B}">
      <dgm:prSet/>
      <dgm:spPr/>
      <dgm:t>
        <a:bodyPr/>
        <a:lstStyle/>
        <a:p>
          <a:endParaRPr lang="en-US"/>
        </a:p>
      </dgm:t>
    </dgm:pt>
    <dgm:pt modelId="{EEAEA597-FAE8-42C9-B0A4-077C7BAD6816}" type="sibTrans" cxnId="{16585706-BED4-4B1D-BF78-7BD33482D58B}">
      <dgm:prSet/>
      <dgm:spPr/>
      <dgm:t>
        <a:bodyPr/>
        <a:lstStyle/>
        <a:p>
          <a:endParaRPr lang="en-US"/>
        </a:p>
      </dgm:t>
    </dgm:pt>
    <dgm:pt modelId="{67571B1D-D0FA-45A9-AD7D-8E6DB3E45993}">
      <dgm:prSet phldrT="[Text]"/>
      <dgm:spPr/>
      <dgm:t>
        <a:bodyPr/>
        <a:lstStyle/>
        <a:p>
          <a:r>
            <a:rPr lang="en-US" b="1" dirty="0" smtClean="0"/>
            <a:t>2010</a:t>
          </a:r>
          <a:r>
            <a:rPr lang="en-US" b="0" dirty="0" smtClean="0"/>
            <a:t>-1</a:t>
          </a:r>
          <a:r>
            <a:rPr lang="en-US" b="0" baseline="30000" dirty="0" smtClean="0"/>
            <a:t>st</a:t>
          </a:r>
          <a:r>
            <a:rPr lang="en-US" b="0" dirty="0" smtClean="0"/>
            <a:t> national roundtable on sexual assault</a:t>
          </a:r>
          <a:endParaRPr lang="en-US" b="0" dirty="0"/>
        </a:p>
      </dgm:t>
    </dgm:pt>
    <dgm:pt modelId="{D7FA433D-911B-49D3-9D16-670996BAD7DC}" type="parTrans" cxnId="{0AE572A7-381C-47F9-9425-2A18D36FDED0}">
      <dgm:prSet/>
      <dgm:spPr/>
      <dgm:t>
        <a:bodyPr/>
        <a:lstStyle/>
        <a:p>
          <a:endParaRPr lang="en-US"/>
        </a:p>
      </dgm:t>
    </dgm:pt>
    <dgm:pt modelId="{A8655397-4DDA-416E-A2A1-A92DE73C7165}" type="sibTrans" cxnId="{0AE572A7-381C-47F9-9425-2A18D36FDED0}">
      <dgm:prSet/>
      <dgm:spPr/>
      <dgm:t>
        <a:bodyPr/>
        <a:lstStyle/>
        <a:p>
          <a:endParaRPr lang="en-US"/>
        </a:p>
      </dgm:t>
    </dgm:pt>
    <dgm:pt modelId="{C471AC7C-D764-4FB4-8CBA-5B094297AA96}" type="pres">
      <dgm:prSet presAssocID="{65F587D2-1571-49F1-8A9C-1DC1EE417648}" presName="arrowDiagram" presStyleCnt="0">
        <dgm:presLayoutVars>
          <dgm:chMax val="5"/>
          <dgm:dir/>
          <dgm:resizeHandles val="exact"/>
        </dgm:presLayoutVars>
      </dgm:prSet>
      <dgm:spPr/>
    </dgm:pt>
    <dgm:pt modelId="{3FC478C9-2FF9-4BAD-B2CC-FF596D947D15}" type="pres">
      <dgm:prSet presAssocID="{65F587D2-1571-49F1-8A9C-1DC1EE417648}" presName="arrow" presStyleLbl="bgShp" presStyleIdx="0" presStyleCnt="1"/>
      <dgm:spPr/>
    </dgm:pt>
    <dgm:pt modelId="{5D9E7ED0-3FDF-4339-9BAC-6558AC3CC245}" type="pres">
      <dgm:prSet presAssocID="{65F587D2-1571-49F1-8A9C-1DC1EE417648}" presName="arrowDiagram5" presStyleCnt="0"/>
      <dgm:spPr/>
    </dgm:pt>
    <dgm:pt modelId="{1CF68687-C42B-4D6E-8BD4-62D9C6631660}" type="pres">
      <dgm:prSet presAssocID="{F0A68EE7-C99F-4FA8-B1FD-DB58A647D1DC}" presName="bullet5a" presStyleLbl="node1" presStyleIdx="0" presStyleCnt="5"/>
      <dgm:spPr/>
    </dgm:pt>
    <dgm:pt modelId="{14EC913B-BFC5-42E8-8A8E-BEC9D6EC5A00}" type="pres">
      <dgm:prSet presAssocID="{F0A68EE7-C99F-4FA8-B1FD-DB58A647D1DC}" presName="textBox5a" presStyleLbl="revTx" presStyleIdx="0" presStyleCnt="5">
        <dgm:presLayoutVars>
          <dgm:bulletEnabled val="1"/>
        </dgm:presLayoutVars>
      </dgm:prSet>
      <dgm:spPr/>
      <dgm:t>
        <a:bodyPr/>
        <a:lstStyle/>
        <a:p>
          <a:endParaRPr lang="en-US"/>
        </a:p>
      </dgm:t>
    </dgm:pt>
    <dgm:pt modelId="{9B12506E-6CE9-4F4C-854C-98CE64E12350}" type="pres">
      <dgm:prSet presAssocID="{C562C07D-8ED2-45E6-81AB-08CD3AC8C081}" presName="bullet5b" presStyleLbl="node1" presStyleIdx="1" presStyleCnt="5"/>
      <dgm:spPr/>
    </dgm:pt>
    <dgm:pt modelId="{DABD4005-8DEC-4ACE-9F37-5173DA597F47}" type="pres">
      <dgm:prSet presAssocID="{C562C07D-8ED2-45E6-81AB-08CD3AC8C081}" presName="textBox5b" presStyleLbl="revTx" presStyleIdx="1" presStyleCnt="5">
        <dgm:presLayoutVars>
          <dgm:bulletEnabled val="1"/>
        </dgm:presLayoutVars>
      </dgm:prSet>
      <dgm:spPr/>
      <dgm:t>
        <a:bodyPr/>
        <a:lstStyle/>
        <a:p>
          <a:endParaRPr lang="en-US"/>
        </a:p>
      </dgm:t>
    </dgm:pt>
    <dgm:pt modelId="{F60A2A98-7515-4B52-A90C-AB4527F0A16A}" type="pres">
      <dgm:prSet presAssocID="{45FAA29C-E631-4882-AB82-B11E775E63BE}" presName="bullet5c" presStyleLbl="node1" presStyleIdx="2" presStyleCnt="5"/>
      <dgm:spPr/>
    </dgm:pt>
    <dgm:pt modelId="{ADFC8D50-0BB4-4D1F-9692-C5F770D8E817}" type="pres">
      <dgm:prSet presAssocID="{45FAA29C-E631-4882-AB82-B11E775E63BE}" presName="textBox5c" presStyleLbl="revTx" presStyleIdx="2" presStyleCnt="5">
        <dgm:presLayoutVars>
          <dgm:bulletEnabled val="1"/>
        </dgm:presLayoutVars>
      </dgm:prSet>
      <dgm:spPr/>
      <dgm:t>
        <a:bodyPr/>
        <a:lstStyle/>
        <a:p>
          <a:endParaRPr lang="en-US"/>
        </a:p>
      </dgm:t>
    </dgm:pt>
    <dgm:pt modelId="{6AA4DDF1-C462-4507-A5B6-4DC4A146EC47}" type="pres">
      <dgm:prSet presAssocID="{67571B1D-D0FA-45A9-AD7D-8E6DB3E45993}" presName="bullet5d" presStyleLbl="node1" presStyleIdx="3" presStyleCnt="5"/>
      <dgm:spPr/>
    </dgm:pt>
    <dgm:pt modelId="{380D3B7D-CD56-48A5-9373-07C0BE02BE2A}" type="pres">
      <dgm:prSet presAssocID="{67571B1D-D0FA-45A9-AD7D-8E6DB3E45993}" presName="textBox5d" presStyleLbl="revTx" presStyleIdx="3" presStyleCnt="5">
        <dgm:presLayoutVars>
          <dgm:bulletEnabled val="1"/>
        </dgm:presLayoutVars>
      </dgm:prSet>
      <dgm:spPr/>
      <dgm:t>
        <a:bodyPr/>
        <a:lstStyle/>
        <a:p>
          <a:endParaRPr lang="en-US"/>
        </a:p>
      </dgm:t>
    </dgm:pt>
    <dgm:pt modelId="{E4DFDB07-4428-46B3-9B49-BAB3F3C9E53B}" type="pres">
      <dgm:prSet presAssocID="{0356F556-8F79-412C-AEB6-C50A29A29CA2}" presName="bullet5e" presStyleLbl="node1" presStyleIdx="4" presStyleCnt="5"/>
      <dgm:spPr/>
    </dgm:pt>
    <dgm:pt modelId="{16E6EB2A-B6F3-422B-B0F7-0638A770303D}" type="pres">
      <dgm:prSet presAssocID="{0356F556-8F79-412C-AEB6-C50A29A29CA2}" presName="textBox5e" presStyleLbl="revTx" presStyleIdx="4" presStyleCnt="5" custScaleX="120190" custScaleY="88249">
        <dgm:presLayoutVars>
          <dgm:bulletEnabled val="1"/>
        </dgm:presLayoutVars>
      </dgm:prSet>
      <dgm:spPr/>
      <dgm:t>
        <a:bodyPr/>
        <a:lstStyle/>
        <a:p>
          <a:endParaRPr lang="en-US"/>
        </a:p>
      </dgm:t>
    </dgm:pt>
  </dgm:ptLst>
  <dgm:cxnLst>
    <dgm:cxn modelId="{E5BE83AE-79A9-4FBC-9BE7-5A4CEBDA9FDE}" srcId="{65F587D2-1571-49F1-8A9C-1DC1EE417648}" destId="{45FAA29C-E631-4882-AB82-B11E775E63BE}" srcOrd="2" destOrd="0" parTransId="{1EE6161A-C14E-4AD8-AD67-D6069F878CEA}" sibTransId="{DF282B2C-B885-4597-B74B-133E8801DF1F}"/>
    <dgm:cxn modelId="{9159E40E-FD3A-47A1-BC33-FE820F03AF04}" type="presOf" srcId="{F0A68EE7-C99F-4FA8-B1FD-DB58A647D1DC}" destId="{14EC913B-BFC5-42E8-8A8E-BEC9D6EC5A00}" srcOrd="0" destOrd="0" presId="urn:microsoft.com/office/officeart/2005/8/layout/arrow2"/>
    <dgm:cxn modelId="{1A7B7D60-818A-43BB-A999-8191167BA25F}" srcId="{65F587D2-1571-49F1-8A9C-1DC1EE417648}" destId="{C562C07D-8ED2-45E6-81AB-08CD3AC8C081}" srcOrd="1" destOrd="0" parTransId="{52D4886C-90F6-4F3C-9BB2-21F8D2F66425}" sibTransId="{B5B3A67E-5572-426F-989C-18100B7D2C4E}"/>
    <dgm:cxn modelId="{0AE572A7-381C-47F9-9425-2A18D36FDED0}" srcId="{65F587D2-1571-49F1-8A9C-1DC1EE417648}" destId="{67571B1D-D0FA-45A9-AD7D-8E6DB3E45993}" srcOrd="3" destOrd="0" parTransId="{D7FA433D-911B-49D3-9D16-670996BAD7DC}" sibTransId="{A8655397-4DDA-416E-A2A1-A92DE73C7165}"/>
    <dgm:cxn modelId="{D930B7C0-FBC2-4A77-9345-978098C9746E}" type="presOf" srcId="{C562C07D-8ED2-45E6-81AB-08CD3AC8C081}" destId="{DABD4005-8DEC-4ACE-9F37-5173DA597F47}" srcOrd="0" destOrd="0" presId="urn:microsoft.com/office/officeart/2005/8/layout/arrow2"/>
    <dgm:cxn modelId="{8A31FB4F-2477-4272-B5A1-06832067EF46}" type="presOf" srcId="{45FAA29C-E631-4882-AB82-B11E775E63BE}" destId="{ADFC8D50-0BB4-4D1F-9692-C5F770D8E817}" srcOrd="0" destOrd="0" presId="urn:microsoft.com/office/officeart/2005/8/layout/arrow2"/>
    <dgm:cxn modelId="{16585706-BED4-4B1D-BF78-7BD33482D58B}" srcId="{65F587D2-1571-49F1-8A9C-1DC1EE417648}" destId="{0356F556-8F79-412C-AEB6-C50A29A29CA2}" srcOrd="4" destOrd="0" parTransId="{5D36F31D-24B8-47AC-89A5-F66B49CD36F0}" sibTransId="{EEAEA597-FAE8-42C9-B0A4-077C7BAD6816}"/>
    <dgm:cxn modelId="{691070F6-B7D1-4233-BA2B-CBE66C5E57B7}" srcId="{65F587D2-1571-49F1-8A9C-1DC1EE417648}" destId="{F0A68EE7-C99F-4FA8-B1FD-DB58A647D1DC}" srcOrd="0" destOrd="0" parTransId="{C7F126F1-DC3B-47FA-9844-8DE3B4CEED75}" sibTransId="{78572655-B4FC-4CDA-89AC-93AC64AA3274}"/>
    <dgm:cxn modelId="{8B39E449-154C-425D-94BF-91ED9139E71C}" type="presOf" srcId="{67571B1D-D0FA-45A9-AD7D-8E6DB3E45993}" destId="{380D3B7D-CD56-48A5-9373-07C0BE02BE2A}" srcOrd="0" destOrd="0" presId="urn:microsoft.com/office/officeart/2005/8/layout/arrow2"/>
    <dgm:cxn modelId="{F58AF527-A982-4476-99AF-1A3B4BF59348}" type="presOf" srcId="{65F587D2-1571-49F1-8A9C-1DC1EE417648}" destId="{C471AC7C-D764-4FB4-8CBA-5B094297AA96}" srcOrd="0" destOrd="0" presId="urn:microsoft.com/office/officeart/2005/8/layout/arrow2"/>
    <dgm:cxn modelId="{959ED5CA-2A90-4E5E-8A82-FC13BA5EE3EC}" type="presOf" srcId="{0356F556-8F79-412C-AEB6-C50A29A29CA2}" destId="{16E6EB2A-B6F3-422B-B0F7-0638A770303D}" srcOrd="0" destOrd="0" presId="urn:microsoft.com/office/officeart/2005/8/layout/arrow2"/>
    <dgm:cxn modelId="{E7F7CE0B-B64A-4C8B-8C5A-43C072F75661}" type="presParOf" srcId="{C471AC7C-D764-4FB4-8CBA-5B094297AA96}" destId="{3FC478C9-2FF9-4BAD-B2CC-FF596D947D15}" srcOrd="0" destOrd="0" presId="urn:microsoft.com/office/officeart/2005/8/layout/arrow2"/>
    <dgm:cxn modelId="{AE91214A-7760-463A-9D8C-1BDD2274361A}" type="presParOf" srcId="{C471AC7C-D764-4FB4-8CBA-5B094297AA96}" destId="{5D9E7ED0-3FDF-4339-9BAC-6558AC3CC245}" srcOrd="1" destOrd="0" presId="urn:microsoft.com/office/officeart/2005/8/layout/arrow2"/>
    <dgm:cxn modelId="{932A5073-4BE3-436A-90D8-18C2D4ACE062}" type="presParOf" srcId="{5D9E7ED0-3FDF-4339-9BAC-6558AC3CC245}" destId="{1CF68687-C42B-4D6E-8BD4-62D9C6631660}" srcOrd="0" destOrd="0" presId="urn:microsoft.com/office/officeart/2005/8/layout/arrow2"/>
    <dgm:cxn modelId="{978E5BC1-6E7D-4D51-B48A-63C99D7E6AC9}" type="presParOf" srcId="{5D9E7ED0-3FDF-4339-9BAC-6558AC3CC245}" destId="{14EC913B-BFC5-42E8-8A8E-BEC9D6EC5A00}" srcOrd="1" destOrd="0" presId="urn:microsoft.com/office/officeart/2005/8/layout/arrow2"/>
    <dgm:cxn modelId="{63E43662-B0F1-4327-8AFB-9FBADADDA084}" type="presParOf" srcId="{5D9E7ED0-3FDF-4339-9BAC-6558AC3CC245}" destId="{9B12506E-6CE9-4F4C-854C-98CE64E12350}" srcOrd="2" destOrd="0" presId="urn:microsoft.com/office/officeart/2005/8/layout/arrow2"/>
    <dgm:cxn modelId="{B23455DF-1AF0-41B7-980B-11F3CAB000BE}" type="presParOf" srcId="{5D9E7ED0-3FDF-4339-9BAC-6558AC3CC245}" destId="{DABD4005-8DEC-4ACE-9F37-5173DA597F47}" srcOrd="3" destOrd="0" presId="urn:microsoft.com/office/officeart/2005/8/layout/arrow2"/>
    <dgm:cxn modelId="{19A58629-218A-4101-80DD-E102DD108452}" type="presParOf" srcId="{5D9E7ED0-3FDF-4339-9BAC-6558AC3CC245}" destId="{F60A2A98-7515-4B52-A90C-AB4527F0A16A}" srcOrd="4" destOrd="0" presId="urn:microsoft.com/office/officeart/2005/8/layout/arrow2"/>
    <dgm:cxn modelId="{776A5E1A-7D92-43F3-B24B-655181D88FC1}" type="presParOf" srcId="{5D9E7ED0-3FDF-4339-9BAC-6558AC3CC245}" destId="{ADFC8D50-0BB4-4D1F-9692-C5F770D8E817}" srcOrd="5" destOrd="0" presId="urn:microsoft.com/office/officeart/2005/8/layout/arrow2"/>
    <dgm:cxn modelId="{4512D04E-2AC2-4241-BC63-CDE0A105E769}" type="presParOf" srcId="{5D9E7ED0-3FDF-4339-9BAC-6558AC3CC245}" destId="{6AA4DDF1-C462-4507-A5B6-4DC4A146EC47}" srcOrd="6" destOrd="0" presId="urn:microsoft.com/office/officeart/2005/8/layout/arrow2"/>
    <dgm:cxn modelId="{3B2A4A0A-2977-4F8C-AD30-C9BE9C283084}" type="presParOf" srcId="{5D9E7ED0-3FDF-4339-9BAC-6558AC3CC245}" destId="{380D3B7D-CD56-48A5-9373-07C0BE02BE2A}" srcOrd="7" destOrd="0" presId="urn:microsoft.com/office/officeart/2005/8/layout/arrow2"/>
    <dgm:cxn modelId="{D823495A-8C96-4898-A8D7-B414FDDAA54F}" type="presParOf" srcId="{5D9E7ED0-3FDF-4339-9BAC-6558AC3CC245}" destId="{E4DFDB07-4428-46B3-9B49-BAB3F3C9E53B}" srcOrd="8" destOrd="0" presId="urn:microsoft.com/office/officeart/2005/8/layout/arrow2"/>
    <dgm:cxn modelId="{918149CF-BD72-442C-8266-48A97FF4C8D7}" type="presParOf" srcId="{5D9E7ED0-3FDF-4339-9BAC-6558AC3CC245}" destId="{16E6EB2A-B6F3-422B-B0F7-0638A770303D}"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478C9-2FF9-4BAD-B2CC-FF596D947D15}">
      <dsp:nvSpPr>
        <dsp:cNvPr id="0" name=""/>
        <dsp:cNvSpPr/>
      </dsp:nvSpPr>
      <dsp:spPr>
        <a:xfrm>
          <a:off x="131790" y="0"/>
          <a:ext cx="7936411" cy="4960257"/>
        </a:xfrm>
        <a:prstGeom prst="swooshArrow">
          <a:avLst>
            <a:gd name="adj1" fmla="val 25000"/>
            <a:gd name="adj2" fmla="val 25000"/>
          </a:avLst>
        </a:prstGeom>
        <a:gradFill rotWithShape="0">
          <a:gsLst>
            <a:gs pos="0">
              <a:schemeClr val="dk2">
                <a:tint val="40000"/>
                <a:hueOff val="0"/>
                <a:satOff val="0"/>
                <a:lumOff val="0"/>
                <a:alphaOff val="0"/>
                <a:tint val="100000"/>
                <a:shade val="100000"/>
                <a:satMod val="130000"/>
              </a:schemeClr>
            </a:gs>
            <a:gs pos="100000">
              <a:schemeClr val="dk2">
                <a:tint val="40000"/>
                <a:hueOff val="0"/>
                <a:satOff val="0"/>
                <a:lumOff val="0"/>
                <a:alphaOff val="0"/>
                <a:tint val="50000"/>
                <a:shade val="100000"/>
                <a:satMod val="3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1CF68687-C42B-4D6E-8BD4-62D9C6631660}">
      <dsp:nvSpPr>
        <dsp:cNvPr id="0" name=""/>
        <dsp:cNvSpPr/>
      </dsp:nvSpPr>
      <dsp:spPr>
        <a:xfrm>
          <a:off x="913526" y="3688447"/>
          <a:ext cx="182537" cy="182537"/>
        </a:xfrm>
        <a:prstGeom prst="ellips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4EC913B-BFC5-42E8-8A8E-BEC9D6EC5A00}">
      <dsp:nvSpPr>
        <dsp:cNvPr id="0" name=""/>
        <dsp:cNvSpPr/>
      </dsp:nvSpPr>
      <dsp:spPr>
        <a:xfrm>
          <a:off x="1004795" y="3779715"/>
          <a:ext cx="1039669" cy="1180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723" tIns="0" rIns="0" bIns="0" numCol="1" spcCol="1270" anchor="t" anchorCtr="0">
          <a:noAutofit/>
        </a:bodyPr>
        <a:lstStyle/>
        <a:p>
          <a:pPr lvl="0" algn="l" defTabSz="711200">
            <a:lnSpc>
              <a:spcPct val="90000"/>
            </a:lnSpc>
            <a:spcBef>
              <a:spcPct val="0"/>
            </a:spcBef>
            <a:spcAft>
              <a:spcPct val="35000"/>
            </a:spcAft>
          </a:pPr>
          <a:r>
            <a:rPr lang="en-US" sz="1600" kern="1200" dirty="0" smtClean="0"/>
            <a:t>1</a:t>
          </a:r>
          <a:r>
            <a:rPr lang="en-US" sz="1600" b="1" kern="1200" dirty="0" smtClean="0"/>
            <a:t>991</a:t>
          </a:r>
          <a:r>
            <a:rPr lang="en-US" sz="1600" kern="1200" dirty="0" smtClean="0"/>
            <a:t>-Antioch Colleges Consent Policy</a:t>
          </a:r>
          <a:endParaRPr lang="en-US" sz="1600" kern="1200" dirty="0"/>
        </a:p>
      </dsp:txBody>
      <dsp:txXfrm>
        <a:off x="1004795" y="3779715"/>
        <a:ext cx="1039669" cy="1180541"/>
      </dsp:txXfrm>
    </dsp:sp>
    <dsp:sp modelId="{9B12506E-6CE9-4F4C-854C-98CE64E12350}">
      <dsp:nvSpPr>
        <dsp:cNvPr id="0" name=""/>
        <dsp:cNvSpPr/>
      </dsp:nvSpPr>
      <dsp:spPr>
        <a:xfrm>
          <a:off x="1901610" y="2739053"/>
          <a:ext cx="285710" cy="285710"/>
        </a:xfrm>
        <a:prstGeom prst="ellips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ABD4005-8DEC-4ACE-9F37-5173DA597F47}">
      <dsp:nvSpPr>
        <dsp:cNvPr id="0" name=""/>
        <dsp:cNvSpPr/>
      </dsp:nvSpPr>
      <dsp:spPr>
        <a:xfrm>
          <a:off x="2044465" y="2881909"/>
          <a:ext cx="1317444" cy="2078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392" tIns="0" rIns="0" bIns="0" numCol="1" spcCol="1270" anchor="t" anchorCtr="0">
          <a:noAutofit/>
        </a:bodyPr>
        <a:lstStyle/>
        <a:p>
          <a:pPr lvl="0" algn="l" defTabSz="711200">
            <a:lnSpc>
              <a:spcPct val="90000"/>
            </a:lnSpc>
            <a:spcBef>
              <a:spcPct val="0"/>
            </a:spcBef>
            <a:spcAft>
              <a:spcPct val="35000"/>
            </a:spcAft>
          </a:pPr>
          <a:r>
            <a:rPr lang="en-US" sz="1600" b="1" kern="1200" dirty="0" smtClean="0"/>
            <a:t>1994-</a:t>
          </a:r>
          <a:r>
            <a:rPr lang="en-US" sz="1600" b="0" kern="1200" dirty="0" smtClean="0"/>
            <a:t>1st</a:t>
          </a:r>
          <a:r>
            <a:rPr lang="en-US" sz="1600" b="1" kern="1200" dirty="0" smtClean="0"/>
            <a:t> </a:t>
          </a:r>
          <a:r>
            <a:rPr lang="en-US" sz="1600" b="0" kern="1200" dirty="0" smtClean="0"/>
            <a:t>VAWA tough penalties for abusers</a:t>
          </a:r>
          <a:endParaRPr lang="en-US" sz="1600" b="0" kern="1200" dirty="0"/>
        </a:p>
      </dsp:txBody>
      <dsp:txXfrm>
        <a:off x="2044465" y="2881909"/>
        <a:ext cx="1317444" cy="2078347"/>
      </dsp:txXfrm>
    </dsp:sp>
    <dsp:sp modelId="{F60A2A98-7515-4B52-A90C-AB4527F0A16A}">
      <dsp:nvSpPr>
        <dsp:cNvPr id="0" name=""/>
        <dsp:cNvSpPr/>
      </dsp:nvSpPr>
      <dsp:spPr>
        <a:xfrm>
          <a:off x="3171435" y="1982118"/>
          <a:ext cx="380947" cy="380947"/>
        </a:xfrm>
        <a:prstGeom prst="ellips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DFC8D50-0BB4-4D1F-9692-C5F770D8E817}">
      <dsp:nvSpPr>
        <dsp:cNvPr id="0" name=""/>
        <dsp:cNvSpPr/>
      </dsp:nvSpPr>
      <dsp:spPr>
        <a:xfrm>
          <a:off x="3361909" y="2172592"/>
          <a:ext cx="1531727" cy="2787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856" tIns="0" rIns="0" bIns="0" numCol="1" spcCol="1270" anchor="t" anchorCtr="0">
          <a:noAutofit/>
        </a:bodyPr>
        <a:lstStyle/>
        <a:p>
          <a:pPr lvl="0" algn="l" defTabSz="711200">
            <a:lnSpc>
              <a:spcPct val="90000"/>
            </a:lnSpc>
            <a:spcBef>
              <a:spcPct val="0"/>
            </a:spcBef>
            <a:spcAft>
              <a:spcPct val="35000"/>
            </a:spcAft>
          </a:pPr>
          <a:r>
            <a:rPr lang="en-US" sz="1600" b="1" kern="1200" dirty="0" smtClean="0"/>
            <a:t>2005</a:t>
          </a:r>
          <a:r>
            <a:rPr lang="en-US" sz="1600" b="0" kern="1200" dirty="0" smtClean="0"/>
            <a:t>-2</a:t>
          </a:r>
          <a:r>
            <a:rPr lang="en-US" sz="1600" b="0" kern="1200" baseline="30000" dirty="0" smtClean="0"/>
            <a:t>nd</a:t>
          </a:r>
          <a:r>
            <a:rPr lang="en-US" sz="1600" b="0" kern="1200" dirty="0" smtClean="0"/>
            <a:t> Sexual Assault Services Program, direct services and advocacy for survivors</a:t>
          </a:r>
          <a:endParaRPr lang="en-US" sz="1600" b="0" kern="1200" dirty="0"/>
        </a:p>
      </dsp:txBody>
      <dsp:txXfrm>
        <a:off x="3361909" y="2172592"/>
        <a:ext cx="1531727" cy="2787664"/>
      </dsp:txXfrm>
    </dsp:sp>
    <dsp:sp modelId="{6AA4DDF1-C462-4507-A5B6-4DC4A146EC47}">
      <dsp:nvSpPr>
        <dsp:cNvPr id="0" name=""/>
        <dsp:cNvSpPr/>
      </dsp:nvSpPr>
      <dsp:spPr>
        <a:xfrm>
          <a:off x="4647608" y="1390856"/>
          <a:ext cx="492057" cy="492057"/>
        </a:xfrm>
        <a:prstGeom prst="ellips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80D3B7D-CD56-48A5-9373-07C0BE02BE2A}">
      <dsp:nvSpPr>
        <dsp:cNvPr id="0" name=""/>
        <dsp:cNvSpPr/>
      </dsp:nvSpPr>
      <dsp:spPr>
        <a:xfrm>
          <a:off x="4893637" y="1636884"/>
          <a:ext cx="1587282" cy="3323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731" tIns="0" rIns="0" bIns="0" numCol="1" spcCol="1270" anchor="t" anchorCtr="0">
          <a:noAutofit/>
        </a:bodyPr>
        <a:lstStyle/>
        <a:p>
          <a:pPr lvl="0" algn="l" defTabSz="711200">
            <a:lnSpc>
              <a:spcPct val="90000"/>
            </a:lnSpc>
            <a:spcBef>
              <a:spcPct val="0"/>
            </a:spcBef>
            <a:spcAft>
              <a:spcPct val="35000"/>
            </a:spcAft>
          </a:pPr>
          <a:r>
            <a:rPr lang="en-US" sz="1600" b="1" kern="1200" dirty="0" smtClean="0"/>
            <a:t>2010</a:t>
          </a:r>
          <a:r>
            <a:rPr lang="en-US" sz="1600" b="0" kern="1200" dirty="0" smtClean="0"/>
            <a:t>-1</a:t>
          </a:r>
          <a:r>
            <a:rPr lang="en-US" sz="1600" b="0" kern="1200" baseline="30000" dirty="0" smtClean="0"/>
            <a:t>st</a:t>
          </a:r>
          <a:r>
            <a:rPr lang="en-US" sz="1600" b="0" kern="1200" dirty="0" smtClean="0"/>
            <a:t> national roundtable on sexual assault</a:t>
          </a:r>
          <a:endParaRPr lang="en-US" sz="1600" b="0" kern="1200" dirty="0"/>
        </a:p>
      </dsp:txBody>
      <dsp:txXfrm>
        <a:off x="4893637" y="1636884"/>
        <a:ext cx="1587282" cy="3323372"/>
      </dsp:txXfrm>
    </dsp:sp>
    <dsp:sp modelId="{E4DFDB07-4428-46B3-9B49-BAB3F3C9E53B}">
      <dsp:nvSpPr>
        <dsp:cNvPr id="0" name=""/>
        <dsp:cNvSpPr/>
      </dsp:nvSpPr>
      <dsp:spPr>
        <a:xfrm>
          <a:off x="6167431" y="996019"/>
          <a:ext cx="626976" cy="626976"/>
        </a:xfrm>
        <a:prstGeom prst="ellipse">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6E6EB2A-B6F3-422B-B0F7-0638A770303D}">
      <dsp:nvSpPr>
        <dsp:cNvPr id="0" name=""/>
        <dsp:cNvSpPr/>
      </dsp:nvSpPr>
      <dsp:spPr>
        <a:xfrm>
          <a:off x="6320683" y="1524007"/>
          <a:ext cx="1907754" cy="3221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2222" tIns="0" rIns="0" bIns="0" numCol="1" spcCol="1270" anchor="t" anchorCtr="0">
          <a:noAutofit/>
        </a:bodyPr>
        <a:lstStyle/>
        <a:p>
          <a:pPr lvl="0" algn="l" defTabSz="711200">
            <a:lnSpc>
              <a:spcPct val="90000"/>
            </a:lnSpc>
            <a:spcBef>
              <a:spcPct val="0"/>
            </a:spcBef>
            <a:spcAft>
              <a:spcPct val="35000"/>
            </a:spcAft>
          </a:pPr>
          <a:r>
            <a:rPr lang="en-US" sz="1600" b="1" kern="1200" dirty="0" smtClean="0"/>
            <a:t>2013</a:t>
          </a:r>
          <a:r>
            <a:rPr lang="en-US" sz="1600" b="0" kern="1200" dirty="0" smtClean="0"/>
            <a:t> Obama-3</a:t>
          </a:r>
          <a:r>
            <a:rPr lang="en-US" sz="1600" b="0" kern="1200" baseline="30000" dirty="0" smtClean="0"/>
            <a:t>rd</a:t>
          </a:r>
          <a:r>
            <a:rPr lang="en-US" sz="1600" b="0" kern="1200" dirty="0" smtClean="0"/>
            <a:t> reauthorization of VAWA, brought new resources</a:t>
          </a:r>
          <a:endParaRPr lang="en-US" sz="1600" b="0" kern="1200" dirty="0"/>
        </a:p>
      </dsp:txBody>
      <dsp:txXfrm>
        <a:off x="6320683" y="1524007"/>
        <a:ext cx="1907754" cy="322174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980"/>
          </a:xfrm>
          <a:prstGeom prst="rect">
            <a:avLst/>
          </a:prstGeom>
        </p:spPr>
        <p:txBody>
          <a:bodyPr vert="horz" lIns="91915" tIns="45958" rIns="91915" bIns="45958" rtlCol="0"/>
          <a:lstStyle>
            <a:lvl1pPr algn="l">
              <a:defRPr sz="1200"/>
            </a:lvl1pPr>
          </a:lstStyle>
          <a:p>
            <a:endParaRPr lang="en-US"/>
          </a:p>
        </p:txBody>
      </p:sp>
      <p:sp>
        <p:nvSpPr>
          <p:cNvPr id="3" name="Date Placeholder 2"/>
          <p:cNvSpPr>
            <a:spLocks noGrp="1"/>
          </p:cNvSpPr>
          <p:nvPr>
            <p:ph type="dt" sz="quarter" idx="1"/>
          </p:nvPr>
        </p:nvSpPr>
        <p:spPr>
          <a:xfrm>
            <a:off x="3898102" y="1"/>
            <a:ext cx="2982119" cy="464980"/>
          </a:xfrm>
          <a:prstGeom prst="rect">
            <a:avLst/>
          </a:prstGeom>
        </p:spPr>
        <p:txBody>
          <a:bodyPr vert="horz" lIns="91915" tIns="45958" rIns="91915" bIns="45958" rtlCol="0"/>
          <a:lstStyle>
            <a:lvl1pPr algn="r">
              <a:defRPr sz="1200"/>
            </a:lvl1pPr>
          </a:lstStyle>
          <a:p>
            <a:fld id="{566D5ADC-CBA4-4246-800F-D35A6D5B6E6D}" type="datetimeFigureOut">
              <a:rPr lang="en-US" smtClean="0"/>
              <a:t>1/27/2015</a:t>
            </a:fld>
            <a:endParaRPr lang="en-US"/>
          </a:p>
        </p:txBody>
      </p:sp>
      <p:sp>
        <p:nvSpPr>
          <p:cNvPr id="4" name="Footer Placeholder 3"/>
          <p:cNvSpPr>
            <a:spLocks noGrp="1"/>
          </p:cNvSpPr>
          <p:nvPr>
            <p:ph type="ftr" sz="quarter" idx="2"/>
          </p:nvPr>
        </p:nvSpPr>
        <p:spPr>
          <a:xfrm>
            <a:off x="0" y="8829823"/>
            <a:ext cx="2982119" cy="464980"/>
          </a:xfrm>
          <a:prstGeom prst="rect">
            <a:avLst/>
          </a:prstGeom>
        </p:spPr>
        <p:txBody>
          <a:bodyPr vert="horz" lIns="91915" tIns="45958" rIns="91915" bIns="45958"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823"/>
            <a:ext cx="2982119" cy="464980"/>
          </a:xfrm>
          <a:prstGeom prst="rect">
            <a:avLst/>
          </a:prstGeom>
        </p:spPr>
        <p:txBody>
          <a:bodyPr vert="horz" lIns="91915" tIns="45958" rIns="91915" bIns="45958" rtlCol="0" anchor="b"/>
          <a:lstStyle>
            <a:lvl1pPr algn="r">
              <a:defRPr sz="1200"/>
            </a:lvl1pPr>
          </a:lstStyle>
          <a:p>
            <a:fld id="{B8DF5DF9-6941-430C-AB1B-6DC400227AC4}" type="slidenum">
              <a:rPr lang="en-US" smtClean="0"/>
              <a:t>‹#›</a:t>
            </a:fld>
            <a:endParaRPr lang="en-US"/>
          </a:p>
        </p:txBody>
      </p:sp>
    </p:spTree>
    <p:extLst>
      <p:ext uri="{BB962C8B-B14F-4D97-AF65-F5344CB8AC3E}">
        <p14:creationId xmlns:p14="http://schemas.microsoft.com/office/powerpoint/2010/main" val="327892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1915" tIns="45958" rIns="91915" bIns="45958"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1915" tIns="45958" rIns="91915" bIns="45958" rtlCol="0"/>
          <a:lstStyle>
            <a:lvl1pPr algn="r">
              <a:defRPr sz="1200"/>
            </a:lvl1pPr>
          </a:lstStyle>
          <a:p>
            <a:fld id="{88E602DA-DD7B-4A1C-8274-57E44F67A2D7}" type="datetimeFigureOut">
              <a:rPr lang="en-US" smtClean="0"/>
              <a:pPr/>
              <a:t>1/27/2015</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915" tIns="45958" rIns="91915" bIns="45958"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1915" tIns="45958" rIns="91915" bIns="459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82119" cy="464820"/>
          </a:xfrm>
          <a:prstGeom prst="rect">
            <a:avLst/>
          </a:prstGeom>
        </p:spPr>
        <p:txBody>
          <a:bodyPr vert="horz" lIns="91915" tIns="45958" rIns="91915" bIns="45958"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6"/>
            <a:ext cx="2982119" cy="464820"/>
          </a:xfrm>
          <a:prstGeom prst="rect">
            <a:avLst/>
          </a:prstGeom>
        </p:spPr>
        <p:txBody>
          <a:bodyPr vert="horz" lIns="91915" tIns="45958" rIns="91915" bIns="45958" rtlCol="0" anchor="b"/>
          <a:lstStyle>
            <a:lvl1pPr algn="r">
              <a:defRPr sz="1200"/>
            </a:lvl1pPr>
          </a:lstStyle>
          <a:p>
            <a:fld id="{8FFFB58E-FB29-4503-A481-B43120E71822}" type="slidenum">
              <a:rPr lang="en-US" smtClean="0"/>
              <a:pPr/>
              <a:t>‹#›</a:t>
            </a:fld>
            <a:endParaRPr lang="en-US"/>
          </a:p>
        </p:txBody>
      </p:sp>
    </p:spTree>
    <p:extLst>
      <p:ext uri="{BB962C8B-B14F-4D97-AF65-F5344CB8AC3E}">
        <p14:creationId xmlns:p14="http://schemas.microsoft.com/office/powerpoint/2010/main" val="3923382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everybody’s issue and need to pull in everyone in order to change a culture.  The issue is complicated by the alcohol culture on our campus and its impact on communication and social norms.  Fraternity and sorority life complicates this issue along with the party scene.  On our campus fraternities and sororities set the tone for our party scene.  We also have a very active bar scene adjacent to campus and in the downtown area that first  year students often take cabs to.</a:t>
            </a:r>
          </a:p>
          <a:p>
            <a:endParaRPr lang="en-US" baseline="0" dirty="0" smtClean="0"/>
          </a:p>
          <a:p>
            <a:r>
              <a:rPr lang="en-US" baseline="0" dirty="0" smtClean="0"/>
              <a:t>Need to break into the culture and break the stigma about talking about this.  This is very clear when I share some of the results of our focus groups around consent.</a:t>
            </a:r>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2</a:t>
            </a:fld>
            <a:endParaRPr lang="en-US" dirty="0"/>
          </a:p>
        </p:txBody>
      </p:sp>
    </p:spTree>
    <p:extLst>
      <p:ext uri="{BB962C8B-B14F-4D97-AF65-F5344CB8AC3E}">
        <p14:creationId xmlns:p14="http://schemas.microsoft.com/office/powerpoint/2010/main" val="3713094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you</a:t>
            </a:r>
            <a:r>
              <a:rPr lang="en-US" baseline="0" dirty="0" smtClean="0"/>
              <a:t> include alcohol prevention messaging with your sexual violence prevention messaging.</a:t>
            </a:r>
          </a:p>
          <a:p>
            <a:endParaRPr lang="en-US" baseline="0" dirty="0" smtClean="0"/>
          </a:p>
          <a:p>
            <a:r>
              <a:rPr lang="en-US" baseline="0" dirty="0" smtClean="0"/>
              <a:t>My thoughts:</a:t>
            </a:r>
          </a:p>
          <a:p>
            <a:r>
              <a:rPr lang="en-US" baseline="0" dirty="0" smtClean="0"/>
              <a:t>We need to talk about alcohol and other drug prevention in all of our efforts.  We can no longer think our prevention efforts can exist </a:t>
            </a:r>
            <a:r>
              <a:rPr lang="en-US" baseline="0" smtClean="0"/>
              <a:t>in silos.</a:t>
            </a:r>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13</a:t>
            </a:fld>
            <a:endParaRPr lang="en-US"/>
          </a:p>
        </p:txBody>
      </p:sp>
    </p:spTree>
    <p:extLst>
      <p:ext uri="{BB962C8B-B14F-4D97-AF65-F5344CB8AC3E}">
        <p14:creationId xmlns:p14="http://schemas.microsoft.com/office/powerpoint/2010/main" val="3600131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OSU</a:t>
            </a:r>
            <a:r>
              <a:rPr lang="en-US" baseline="0" dirty="0" smtClean="0"/>
              <a:t> uses dismissal as the standard sanction when penetration of any kind has occurred.  We have already dismissed several students under this new standard.  Coupled with the evidence standard being changed from “clear and convincing”  to “preponderance of evidence”, it will happen more frequently</a:t>
            </a:r>
          </a:p>
          <a:p>
            <a:endParaRPr lang="en-US" baseline="0" dirty="0" smtClean="0"/>
          </a:p>
          <a:p>
            <a:r>
              <a:rPr lang="en-US" baseline="0" dirty="0" smtClean="0"/>
              <a:t>Some universities are utilizing outside sources to conduct the sexual misconduct investigations and then leaving sanctions to the conduct office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14</a:t>
            </a:fld>
            <a:endParaRPr lang="en-US"/>
          </a:p>
        </p:txBody>
      </p:sp>
    </p:spTree>
    <p:extLst>
      <p:ext uri="{BB962C8B-B14F-4D97-AF65-F5344CB8AC3E}">
        <p14:creationId xmlns:p14="http://schemas.microsoft.com/office/powerpoint/2010/main" val="2365321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timeline exhibits</a:t>
            </a:r>
            <a:r>
              <a:rPr lang="en-US" baseline="0" dirty="0" smtClean="0"/>
              <a:t> the attention and action that sexual violence incidents have gained over the years starting in the 1990 all the way up to 2014.  Starting with the rather bizarre consent policy of Antioch college in 1991 to then Senator Biden’s Violence Against Women’s Act that enacted tough </a:t>
            </a:r>
            <a:r>
              <a:rPr lang="en-US" baseline="0" dirty="0" err="1" smtClean="0"/>
              <a:t>penatlies</a:t>
            </a:r>
            <a:r>
              <a:rPr lang="en-US" baseline="0" dirty="0" smtClean="0"/>
              <a:t> for abusers to the 2</a:t>
            </a:r>
            <a:r>
              <a:rPr lang="en-US" baseline="30000" dirty="0" smtClean="0"/>
              <a:t>nd</a:t>
            </a:r>
            <a:r>
              <a:rPr lang="en-US" baseline="0" dirty="0" smtClean="0"/>
              <a:t> reauthorization in 2005 with more advocacy services for survivors to the 1</a:t>
            </a:r>
            <a:r>
              <a:rPr lang="en-US" baseline="30000" dirty="0" smtClean="0"/>
              <a:t>st</a:t>
            </a:r>
            <a:r>
              <a:rPr lang="en-US" baseline="0" dirty="0" smtClean="0"/>
              <a:t> national roundtable on sexual </a:t>
            </a:r>
            <a:r>
              <a:rPr lang="en-US" baseline="0" dirty="0" err="1" smtClean="0"/>
              <a:t>assualt</a:t>
            </a:r>
            <a:r>
              <a:rPr lang="en-US" baseline="0" dirty="0" smtClean="0"/>
              <a:t> to the 3</a:t>
            </a:r>
            <a:r>
              <a:rPr lang="en-US" baseline="30000" dirty="0" smtClean="0"/>
              <a:t>rd</a:t>
            </a:r>
            <a:r>
              <a:rPr lang="en-US" baseline="0" dirty="0" smtClean="0"/>
              <a:t> in 2013 which brought further resources to the recent January 2014, Obama’s new call to action for rape and sexual assault.  The call to action continues to focus on campuses and ways to make our campuses safer in regards to sexual violence:  policy, advocacy, prevention, law enforcement (the entire culture).</a:t>
            </a:r>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3</a:t>
            </a:fld>
            <a:endParaRPr lang="en-US"/>
          </a:p>
        </p:txBody>
      </p:sp>
    </p:spTree>
    <p:extLst>
      <p:ext uri="{BB962C8B-B14F-4D97-AF65-F5344CB8AC3E}">
        <p14:creationId xmlns:p14="http://schemas.microsoft.com/office/powerpoint/2010/main" val="90387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Antioch College</a:t>
            </a:r>
            <a:r>
              <a:rPr lang="en-US" baseline="0" dirty="0" smtClean="0"/>
              <a:t> in Yellow Spring, OH, developed a Sexual Offense Prevention Policy in 1991 that received national attention and was much-lampooned for its very specific and detailed policy.  It was even the subject of an SNL skit because it required each new sexual act to be approved/discussed before moving to the next.  For its part, Antioch College has always said that they knew parts of it were essentially un-</a:t>
            </a:r>
            <a:r>
              <a:rPr lang="en-US" baseline="0" dirty="0" err="1" smtClean="0"/>
              <a:t>enforcable</a:t>
            </a:r>
            <a:r>
              <a:rPr lang="en-US" baseline="0" dirty="0" smtClean="0"/>
              <a:t>, but they wanted to be sure that their message was clear and that students understood the philosophy and position of the school.  The college closed in 2007 due to lack of enrollment but reopened last fall.  This is their current policy, which has some slight differences from the original 1991 policy, but it is still progressive.</a:t>
            </a:r>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4</a:t>
            </a:fld>
            <a:endParaRPr lang="en-US"/>
          </a:p>
        </p:txBody>
      </p:sp>
    </p:spTree>
    <p:extLst>
      <p:ext uri="{BB962C8B-B14F-4D97-AF65-F5344CB8AC3E}">
        <p14:creationId xmlns:p14="http://schemas.microsoft.com/office/powerpoint/2010/main" val="1899620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paper, the meaning of consent is clearly defined and laid out with consistency among colleges and universities.  But in the day to day lives of students, it becomes very gray and not easily defined.  Why is that?  Why is a concept which is so clearly defined on paper so difficult to teach students?</a:t>
            </a:r>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7</a:t>
            </a:fld>
            <a:endParaRPr lang="en-US"/>
          </a:p>
        </p:txBody>
      </p:sp>
    </p:spTree>
    <p:extLst>
      <p:ext uri="{BB962C8B-B14F-4D97-AF65-F5344CB8AC3E}">
        <p14:creationId xmlns:p14="http://schemas.microsoft.com/office/powerpoint/2010/main" val="1427302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Society</a:t>
            </a:r>
            <a:r>
              <a:rPr lang="en-US" baseline="0" dirty="0" smtClean="0"/>
              <a:t>’s messages - gender based: Women use indirect communication so as not to hurt feelings, role is sexual gatekeepers, interested in long term relationships</a:t>
            </a:r>
          </a:p>
          <a:p>
            <a:r>
              <a:rPr lang="en-US" baseline="0" dirty="0" smtClean="0"/>
              <a:t>Men: Focus on </a:t>
            </a:r>
            <a:r>
              <a:rPr lang="en-US" baseline="0" dirty="0" err="1" smtClean="0"/>
              <a:t>womens</a:t>
            </a:r>
            <a:r>
              <a:rPr lang="en-US" baseline="0" dirty="0" smtClean="0"/>
              <a:t>’ dress as a cue for woman’s sexual interest (women did not cite this), instigators of sexual activity, casual sex is a “conquest”</a:t>
            </a:r>
          </a:p>
          <a:p>
            <a:r>
              <a:rPr lang="en-US" baseline="0" dirty="0" smtClean="0"/>
              <a:t>Lindgren, et. al., JCSD, Sept/Oct 2009</a:t>
            </a:r>
          </a:p>
          <a:p>
            <a:r>
              <a:rPr lang="en-US" baseline="0" dirty="0" smtClean="0"/>
              <a:t>Social Media – access to  millions of people, “shock factor” bystander, larger media promotes it by picking up stories, impact on the victim, judging that can occur.  We have seen many cases, one in Steubenville, OH, not far from OSU, where high school students recorded someone being raped on their phones, posted videos, and engaged in casual drunken conversations about how someone was getting raped.  Bystander effect?</a:t>
            </a:r>
          </a:p>
          <a:p>
            <a:r>
              <a:rPr lang="en-US" baseline="0" dirty="0" smtClean="0"/>
              <a:t>Implied consent – dependent on how one perceives actions of another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8</a:t>
            </a:fld>
            <a:endParaRPr lang="en-US"/>
          </a:p>
        </p:txBody>
      </p:sp>
    </p:spTree>
    <p:extLst>
      <p:ext uri="{BB962C8B-B14F-4D97-AF65-F5344CB8AC3E}">
        <p14:creationId xmlns:p14="http://schemas.microsoft.com/office/powerpoint/2010/main" val="1133756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universities</a:t>
            </a:r>
            <a:r>
              <a:rPr lang="en-US" baseline="0" dirty="0" smtClean="0"/>
              <a:t> go so far as to list signs of incapacitation – slurred speech, stumbling, vomiting.</a:t>
            </a:r>
          </a:p>
          <a:p>
            <a:endParaRPr lang="en-US" baseline="0" dirty="0" smtClean="0"/>
          </a:p>
          <a:p>
            <a:r>
              <a:rPr lang="en-US" baseline="0" dirty="0" smtClean="0"/>
              <a:t>Get questions about who responsible part is when both parties are drunk.  As is the case with any conduct case, the person who initiated the activity in question is the responsible individual, regardless of whether they are drunk.  Give example of a fire extinguisher being set off in residence hall.</a:t>
            </a:r>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9</a:t>
            </a:fld>
            <a:endParaRPr lang="en-US"/>
          </a:p>
        </p:txBody>
      </p:sp>
    </p:spTree>
    <p:extLst>
      <p:ext uri="{BB962C8B-B14F-4D97-AF65-F5344CB8AC3E}">
        <p14:creationId xmlns:p14="http://schemas.microsoft.com/office/powerpoint/2010/main" val="2105860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10</a:t>
            </a:fld>
            <a:endParaRPr lang="en-US"/>
          </a:p>
        </p:txBody>
      </p:sp>
    </p:spTree>
    <p:extLst>
      <p:ext uri="{BB962C8B-B14F-4D97-AF65-F5344CB8AC3E}">
        <p14:creationId xmlns:p14="http://schemas.microsoft.com/office/powerpoint/2010/main" val="601180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415790"/>
            <a:ext cx="5505450" cy="5064364"/>
          </a:xfrm>
        </p:spPr>
        <p:txBody>
          <a:bodyPr>
            <a:normAutofit/>
          </a:bodyPr>
          <a:lstStyle/>
          <a:p>
            <a:r>
              <a:rPr lang="en-US" dirty="0" smtClean="0"/>
              <a:t>Purpose: To understand undergraduate student perceptions,</a:t>
            </a:r>
            <a:r>
              <a:rPr lang="en-US" baseline="0" dirty="0" smtClean="0"/>
              <a:t> attitudes, and behaviors around the issue of sexual consent. </a:t>
            </a:r>
            <a:endParaRPr lang="en-US" dirty="0" smtClean="0"/>
          </a:p>
          <a:p>
            <a:r>
              <a:rPr lang="en-US" dirty="0" smtClean="0"/>
              <a:t>Recruitment:</a:t>
            </a:r>
            <a:r>
              <a:rPr lang="en-US" baseline="0" dirty="0" smtClean="0"/>
              <a:t> Undergraduate students pulled from SIS system and emailed a message about participating. Contained an open link where students could indicate some demographic information  as well as the group they would like to attend.</a:t>
            </a:r>
          </a:p>
          <a:p>
            <a:r>
              <a:rPr lang="en-US" dirty="0" smtClean="0"/>
              <a:t>Spring 2013 </a:t>
            </a:r>
            <a:r>
              <a:rPr lang="en-US" baseline="0" dirty="0" smtClean="0"/>
              <a:t>6 female and 5 male focus groups-42 total, </a:t>
            </a:r>
            <a:r>
              <a:rPr lang="en-US" dirty="0" smtClean="0"/>
              <a:t>Analyzed for themes</a:t>
            </a:r>
            <a:endParaRPr lang="en-US" baseline="0" dirty="0" smtClean="0"/>
          </a:p>
          <a:p>
            <a:endParaRPr lang="en-US" baseline="0" dirty="0" smtClean="0"/>
          </a:p>
          <a:p>
            <a:r>
              <a:rPr lang="en-US" b="1" dirty="0" smtClean="0"/>
              <a:t>How to know if the person you're with has given consent:</a:t>
            </a:r>
          </a:p>
          <a:p>
            <a:r>
              <a:rPr lang="en-US" dirty="0" smtClean="0"/>
              <a:t>The only way to know for sure if someone has given consent is if they tell you. One of the best ways to determine if someone is uncomfortable with any situation, especially with a sexual one, is to simply ask. Here are some examples of the questions you might ask:</a:t>
            </a:r>
          </a:p>
          <a:p>
            <a:r>
              <a:rPr lang="en-US" dirty="0" smtClean="0"/>
              <a:t>Is there anything you don't want to do?       </a:t>
            </a:r>
          </a:p>
          <a:p>
            <a:r>
              <a:rPr lang="en-US" dirty="0" smtClean="0"/>
              <a:t>you want to stop?</a:t>
            </a:r>
          </a:p>
          <a:p>
            <a:r>
              <a:rPr lang="en-US" dirty="0" smtClean="0"/>
              <a:t>Do you want to go further?</a:t>
            </a:r>
          </a:p>
          <a:p>
            <a:r>
              <a:rPr lang="en-US" dirty="0"/>
              <a:t>Are you comfortable?</a:t>
            </a:r>
            <a:endParaRPr lang="en-US" dirty="0" smtClean="0"/>
          </a:p>
          <a:p>
            <a:r>
              <a:rPr lang="en-US" dirty="0" smtClean="0"/>
              <a:t> </a:t>
            </a:r>
            <a:r>
              <a:rPr lang="en-US" b="1" dirty="0" err="1" smtClean="0"/>
              <a:t>Nonverbals</a:t>
            </a:r>
            <a:endParaRPr lang="en-US" b="1" dirty="0" smtClean="0"/>
          </a:p>
          <a:p>
            <a:r>
              <a:rPr lang="en-US" dirty="0" smtClean="0"/>
              <a:t>Not responding to your touch</a:t>
            </a:r>
          </a:p>
          <a:p>
            <a:r>
              <a:rPr lang="en-US" dirty="0" smtClean="0"/>
              <a:t>Pushing you away</a:t>
            </a:r>
          </a:p>
          <a:p>
            <a:r>
              <a:rPr lang="en-US" dirty="0" smtClean="0"/>
              <a:t>Holding their arms tightly around their bodies</a:t>
            </a:r>
          </a:p>
          <a:p>
            <a:r>
              <a:rPr lang="en-US" dirty="0" smtClean="0"/>
              <a:t>Turning away from you or hiding their face</a:t>
            </a:r>
          </a:p>
          <a:p>
            <a:r>
              <a:rPr lang="en-US" dirty="0" smtClean="0"/>
              <a:t>Stiffening muscles</a:t>
            </a:r>
          </a:p>
          <a:p>
            <a:r>
              <a:rPr lang="en-US" dirty="0"/>
              <a:t>Not natural to talk about it	</a:t>
            </a:r>
            <a:endParaRPr lang="en-US" dirty="0" smtClean="0"/>
          </a:p>
          <a:p>
            <a:r>
              <a:rPr lang="en-US" dirty="0" smtClean="0"/>
              <a:t>Texting </a:t>
            </a:r>
            <a:r>
              <a:rPr lang="en-US" dirty="0"/>
              <a:t>is used and opens up 	</a:t>
            </a:r>
            <a:r>
              <a:rPr lang="en-US" dirty="0" smtClean="0"/>
              <a:t>conversation</a:t>
            </a:r>
            <a:r>
              <a:rPr lang="en-US" dirty="0"/>
              <a:t>, taking out a condom, </a:t>
            </a:r>
          </a:p>
          <a:p>
            <a:r>
              <a:rPr lang="en-US" dirty="0" smtClean="0"/>
              <a:t>Not </a:t>
            </a:r>
            <a:r>
              <a:rPr lang="en-US" dirty="0"/>
              <a:t>cool to verbally ask</a:t>
            </a:r>
            <a:r>
              <a:rPr lang="en-US" dirty="0" smtClean="0"/>
              <a:t>, negative stigma</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11</a:t>
            </a:fld>
            <a:endParaRPr lang="en-US"/>
          </a:p>
        </p:txBody>
      </p:sp>
    </p:spTree>
    <p:extLst>
      <p:ext uri="{BB962C8B-B14F-4D97-AF65-F5344CB8AC3E}">
        <p14:creationId xmlns:p14="http://schemas.microsoft.com/office/powerpoint/2010/main" val="3021200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Males give women the responsibility to say yes or no, “if you don’t say yes or no then it is a yes.”</a:t>
            </a:r>
          </a:p>
          <a:p>
            <a:endParaRPr lang="en-US" dirty="0"/>
          </a:p>
          <a:p>
            <a:r>
              <a:rPr lang="en-US" dirty="0" smtClean="0"/>
              <a:t>Men are expected to instigate sex, men are socialized to never turn down sex, men feel that they are entitled to sex</a:t>
            </a:r>
          </a:p>
          <a:p>
            <a:r>
              <a:rPr lang="en-US" dirty="0" smtClean="0"/>
              <a:t>Men think they have a better shot if they just start making moves rather than getting shot down if they ask, </a:t>
            </a:r>
          </a:p>
          <a:p>
            <a:r>
              <a:rPr lang="en-US" dirty="0" smtClean="0"/>
              <a:t>Takes guts to ask and overcome the fear of rejection</a:t>
            </a:r>
          </a:p>
          <a:p>
            <a:endParaRPr lang="en-US" dirty="0"/>
          </a:p>
          <a:p>
            <a:r>
              <a:rPr lang="en-US" b="1" dirty="0"/>
              <a:t>It's not rape if</a:t>
            </a:r>
            <a:r>
              <a:rPr lang="en-US" dirty="0"/>
              <a:t> </a:t>
            </a:r>
          </a:p>
          <a:p>
            <a:r>
              <a:rPr lang="en-US" dirty="0"/>
              <a:t>they're dating</a:t>
            </a:r>
          </a:p>
          <a:p>
            <a:r>
              <a:rPr lang="en-US" dirty="0"/>
              <a:t>there was no force/violence involved</a:t>
            </a:r>
          </a:p>
          <a:p>
            <a:r>
              <a:rPr lang="en-US" dirty="0"/>
              <a:t>she didn't fight it</a:t>
            </a:r>
          </a:p>
          <a:p>
            <a:r>
              <a:rPr lang="en-US" dirty="0"/>
              <a:t>she went home with him</a:t>
            </a:r>
          </a:p>
          <a:p>
            <a:r>
              <a:rPr lang="en-US" dirty="0"/>
              <a:t>she wasn't aware of what was happening</a:t>
            </a:r>
          </a:p>
          <a:p>
            <a:r>
              <a:rPr lang="en-US" dirty="0"/>
              <a:t>she said no but really meant yes</a:t>
            </a:r>
          </a:p>
          <a:p>
            <a:endParaRPr lang="en-US" dirty="0" smtClean="0"/>
          </a:p>
          <a:p>
            <a:r>
              <a:rPr lang="en-US" dirty="0" smtClean="0"/>
              <a:t>Need to build empathy for survivors, avoid promoting risk reduction techniques-don’t walk alone, place blame on perpetrators.</a:t>
            </a:r>
            <a:endParaRPr lang="en-US" dirty="0"/>
          </a:p>
        </p:txBody>
      </p:sp>
      <p:sp>
        <p:nvSpPr>
          <p:cNvPr id="4" name="Slide Number Placeholder 3"/>
          <p:cNvSpPr>
            <a:spLocks noGrp="1"/>
          </p:cNvSpPr>
          <p:nvPr>
            <p:ph type="sldNum" sz="quarter" idx="10"/>
          </p:nvPr>
        </p:nvSpPr>
        <p:spPr/>
        <p:txBody>
          <a:bodyPr/>
          <a:lstStyle/>
          <a:p>
            <a:fld id="{8FFFB58E-FB29-4503-A481-B43120E71822}" type="slidenum">
              <a:rPr lang="en-US" smtClean="0"/>
              <a:pPr/>
              <a:t>12</a:t>
            </a:fld>
            <a:endParaRPr lang="en-US"/>
          </a:p>
        </p:txBody>
      </p:sp>
    </p:spTree>
    <p:extLst>
      <p:ext uri="{BB962C8B-B14F-4D97-AF65-F5344CB8AC3E}">
        <p14:creationId xmlns:p14="http://schemas.microsoft.com/office/powerpoint/2010/main" val="3600131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4"/>
            <a:r>
              <a:rPr lang="en-US" dirty="0" smtClean="0"/>
              <a:t>Fifth level</a:t>
            </a:r>
            <a:endParaRPr lang="en-US" dirty="0"/>
          </a:p>
        </p:txBody>
      </p:sp>
      <p:sp>
        <p:nvSpPr>
          <p:cNvPr id="13"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4"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Tree>
    <p:extLst>
      <p:ext uri="{BB962C8B-B14F-4D97-AF65-F5344CB8AC3E}">
        <p14:creationId xmlns:p14="http://schemas.microsoft.com/office/powerpoint/2010/main" val="3252020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910167"/>
            <a:ext cx="9144000" cy="5947833"/>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8" name="Content Placeholder 2"/>
          <p:cNvSpPr>
            <a:spLocks noGrp="1"/>
          </p:cNvSpPr>
          <p:nvPr>
            <p:ph idx="15" hasCustomPrompt="1"/>
          </p:nvPr>
        </p:nvSpPr>
        <p:spPr>
          <a:xfrm>
            <a:off x="5573888" y="242139"/>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9" name="Content Placeholder 2"/>
          <p:cNvSpPr>
            <a:spLocks noGrp="1"/>
          </p:cNvSpPr>
          <p:nvPr>
            <p:ph idx="16" hasCustomPrompt="1"/>
          </p:nvPr>
        </p:nvSpPr>
        <p:spPr>
          <a:xfrm>
            <a:off x="651757" y="1734522"/>
            <a:ext cx="7194020" cy="4417350"/>
          </a:xfrm>
          <a:prstGeom prst="rect">
            <a:avLst/>
          </a:prstGeom>
          <a:ln>
            <a:solidFill>
              <a:srgbClr val="BB0000"/>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BIG WORD</a:t>
            </a:r>
          </a:p>
          <a:p>
            <a:pPr lvl="0"/>
            <a:r>
              <a:rPr lang="en-US" dirty="0" smtClean="0"/>
              <a:t>BIG PHRASE</a:t>
            </a:r>
            <a:br>
              <a:rPr lang="en-US" dirty="0" smtClean="0"/>
            </a:br>
            <a:r>
              <a:rPr lang="en-US" dirty="0" smtClean="0"/>
              <a:t>SLIDE</a:t>
            </a:r>
            <a:endParaRPr lang="en-US" dirty="0"/>
          </a:p>
        </p:txBody>
      </p:sp>
    </p:spTree>
    <p:extLst>
      <p:ext uri="{BB962C8B-B14F-4D97-AF65-F5344CB8AC3E}">
        <p14:creationId xmlns:p14="http://schemas.microsoft.com/office/powerpoint/2010/main" val="3001672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p:cNvSpPr>
            <a:spLocks noGrp="1"/>
          </p:cNvSpPr>
          <p:nvPr>
            <p:ph idx="17" hasCustomPrompt="1"/>
          </p:nvPr>
        </p:nvSpPr>
        <p:spPr>
          <a:xfrm>
            <a:off x="4881010" y="5372665"/>
            <a:ext cx="3392206"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smtClean="0">
                <a:solidFill>
                  <a:schemeClr val="tx1">
                    <a:lumMod val="75000"/>
                    <a:lumOff val="25000"/>
                  </a:schemeClr>
                </a:solidFill>
                <a:cs typeface="Arial"/>
              </a:rPr>
              <a:t>– </a:t>
            </a:r>
            <a:r>
              <a:rPr lang="en-US" sz="2400" dirty="0" err="1" smtClean="0">
                <a:solidFill>
                  <a:schemeClr val="tx1">
                    <a:lumMod val="75000"/>
                    <a:lumOff val="25000"/>
                  </a:schemeClr>
                </a:solidFill>
                <a:cs typeface="Arial"/>
              </a:rPr>
              <a:t>Firstandlast</a:t>
            </a:r>
            <a:r>
              <a:rPr lang="en-US" sz="2400" dirty="0" smtClean="0">
                <a:solidFill>
                  <a:schemeClr val="tx1">
                    <a:lumMod val="75000"/>
                    <a:lumOff val="25000"/>
                  </a:schemeClr>
                </a:solidFill>
                <a:cs typeface="Arial"/>
              </a:rPr>
              <a:t> Name</a:t>
            </a:r>
          </a:p>
          <a:p>
            <a:pPr algn="r">
              <a:lnSpc>
                <a:spcPct val="110000"/>
              </a:lnSpc>
            </a:pPr>
            <a:r>
              <a:rPr lang="en-US" sz="1800" dirty="0" smtClean="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789978"/>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smtClean="0">
                <a:solidFill>
                  <a:srgbClr val="BB0032"/>
                </a:solidFill>
                <a:latin typeface="+mj-lt"/>
                <a:cs typeface="Arial"/>
              </a:rPr>
              <a:t>“Notable quotes</a:t>
            </a:r>
            <a:br>
              <a:rPr lang="en-US" sz="6500" b="0" dirty="0" smtClean="0">
                <a:solidFill>
                  <a:srgbClr val="BB0032"/>
                </a:solidFill>
                <a:latin typeface="+mj-lt"/>
                <a:cs typeface="Arial"/>
              </a:rPr>
            </a:br>
            <a:r>
              <a:rPr lang="en-US" sz="6500" b="0" dirty="0" smtClean="0">
                <a:solidFill>
                  <a:srgbClr val="BB0032"/>
                </a:solidFill>
                <a:latin typeface="+mj-lt"/>
                <a:cs typeface="Arial"/>
              </a:rPr>
              <a:t>goes right here,</a:t>
            </a:r>
            <a:br>
              <a:rPr lang="en-US" sz="6500" b="0" dirty="0" smtClean="0">
                <a:solidFill>
                  <a:srgbClr val="BB0032"/>
                </a:solidFill>
                <a:latin typeface="+mj-lt"/>
                <a:cs typeface="Arial"/>
              </a:rPr>
            </a:br>
            <a:r>
              <a:rPr lang="en-US" sz="6500" b="0" dirty="0" smtClean="0">
                <a:solidFill>
                  <a:srgbClr val="BB0032"/>
                </a:solidFill>
                <a:latin typeface="+mj-lt"/>
                <a:cs typeface="Arial"/>
              </a:rPr>
              <a:t>yes right here.”</a:t>
            </a:r>
            <a:endParaRPr lang="en-US" dirty="0"/>
          </a:p>
        </p:txBody>
      </p:sp>
    </p:spTree>
    <p:extLst>
      <p:ext uri="{BB962C8B-B14F-4D97-AF65-F5344CB8AC3E}">
        <p14:creationId xmlns:p14="http://schemas.microsoft.com/office/powerpoint/2010/main" val="1754315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smtClean="0"/>
              <a:t>Full slide picture</a:t>
            </a:r>
            <a:endParaRPr lang="en-US" dirty="0"/>
          </a:p>
        </p:txBody>
      </p:sp>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2" name="Content Placeholder 2"/>
          <p:cNvSpPr>
            <a:spLocks noGrp="1"/>
          </p:cNvSpPr>
          <p:nvPr>
            <p:ph idx="14"/>
          </p:nvPr>
        </p:nvSpPr>
        <p:spPr>
          <a:xfrm>
            <a:off x="4868540" y="1436104"/>
            <a:ext cx="3998889" cy="1695866"/>
          </a:xfrm>
          <a:prstGeom prst="rect">
            <a:avLst/>
          </a:prstGeom>
          <a:ln w="3810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Fifth level</a:t>
            </a:r>
            <a:endParaRPr lang="en-US" dirty="0"/>
          </a:p>
        </p:txBody>
      </p:sp>
    </p:spTree>
    <p:extLst>
      <p:ext uri="{BB962C8B-B14F-4D97-AF65-F5344CB8AC3E}">
        <p14:creationId xmlns:p14="http://schemas.microsoft.com/office/powerpoint/2010/main" val="2038242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3883850" cy="5934064"/>
          </a:xfrm>
          <a:prstGeom prst="rect">
            <a:avLst/>
          </a:prstGeom>
        </p:spPr>
        <p:txBody>
          <a:bodyPr vert="horz"/>
          <a:lstStyle>
            <a:lvl1pPr>
              <a:defRPr>
                <a:solidFill>
                  <a:srgbClr val="BFBFBF"/>
                </a:solidFill>
              </a:defRPr>
            </a:lvl1pPr>
          </a:lstStyle>
          <a:p>
            <a:r>
              <a:rPr lang="en-US" dirty="0" smtClean="0"/>
              <a:t>½ slide picture</a:t>
            </a:r>
            <a:endParaRPr lang="en-US" dirty="0"/>
          </a:p>
        </p:txBody>
      </p:sp>
      <p:sp>
        <p:nvSpPr>
          <p:cNvPr id="8" name="Content Placeholder 2"/>
          <p:cNvSpPr>
            <a:spLocks noGrp="1"/>
          </p:cNvSpPr>
          <p:nvPr>
            <p:ph idx="14"/>
          </p:nvPr>
        </p:nvSpPr>
        <p:spPr>
          <a:xfrm>
            <a:off x="4137592" y="1830387"/>
            <a:ext cx="4701503"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4"/>
            <a:r>
              <a:rPr lang="en-US" dirty="0" smtClean="0"/>
              <a:t>Fifth level</a:t>
            </a:r>
            <a:endParaRPr lang="en-US" dirty="0"/>
          </a:p>
        </p:txBody>
      </p:sp>
      <p:sp>
        <p:nvSpPr>
          <p:cNvPr id="12"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Tree>
    <p:extLst>
      <p:ext uri="{BB962C8B-B14F-4D97-AF65-F5344CB8AC3E}">
        <p14:creationId xmlns:p14="http://schemas.microsoft.com/office/powerpoint/2010/main" val="20293113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5"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
        <p:nvSpPr>
          <p:cNvPr id="6" name="Content Placeholder 2"/>
          <p:cNvSpPr>
            <a:spLocks noGrp="1"/>
          </p:cNvSpPr>
          <p:nvPr>
            <p:ph idx="14"/>
          </p:nvPr>
        </p:nvSpPr>
        <p:spPr>
          <a:xfrm>
            <a:off x="1400403" y="1830387"/>
            <a:ext cx="6527582"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smtClean="0"/>
          </a:p>
          <a:p>
            <a:pPr lvl="0"/>
            <a:endParaRPr lang="en-US" dirty="0" smtClean="0"/>
          </a:p>
          <a:p>
            <a:pPr lvl="0"/>
            <a:endParaRPr lang="en-US" dirty="0" smtClean="0"/>
          </a:p>
          <a:p>
            <a:pPr lvl="0"/>
            <a:endParaRPr lang="en-US" dirty="0" smtClean="0"/>
          </a:p>
          <a:p>
            <a:pPr lvl="0"/>
            <a:r>
              <a:rPr lang="en-US" dirty="0" smtClean="0"/>
              <a:t>chart/graph/table</a:t>
            </a:r>
            <a:endParaRPr lang="en-US" dirty="0"/>
          </a:p>
        </p:txBody>
      </p:sp>
    </p:spTree>
    <p:extLst>
      <p:ext uri="{BB962C8B-B14F-4D97-AF65-F5344CB8AC3E}">
        <p14:creationId xmlns:p14="http://schemas.microsoft.com/office/powerpoint/2010/main" val="3450671858"/>
      </p:ext>
    </p:extLst>
  </p:cSld>
  <p:clrMapOvr>
    <a:masterClrMapping/>
  </p:clrMapOvr>
  <p:transition spd="slow">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4"/>
            <a:r>
              <a:rPr lang="en-US" dirty="0" smtClean="0"/>
              <a:t>Fifth level</a:t>
            </a:r>
            <a:endParaRPr lang="en-US" dirty="0"/>
          </a:p>
        </p:txBody>
      </p:sp>
      <p:sp>
        <p:nvSpPr>
          <p:cNvPr id="13"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4"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Tree>
    <p:extLst>
      <p:ext uri="{BB962C8B-B14F-4D97-AF65-F5344CB8AC3E}">
        <p14:creationId xmlns:p14="http://schemas.microsoft.com/office/powerpoint/2010/main" val="1496788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BIG WORD BIG PHRASE</a:t>
            </a:r>
            <a:br>
              <a:rPr lang="en-US" dirty="0" smtClean="0"/>
            </a:br>
            <a:r>
              <a:rPr lang="en-US" dirty="0" smtClean="0"/>
              <a:t>SLIDE</a:t>
            </a:r>
            <a:endParaRPr lang="en-US" dirty="0"/>
          </a:p>
        </p:txBody>
      </p:sp>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Tree>
    <p:extLst>
      <p:ext uri="{BB962C8B-B14F-4D97-AF65-F5344CB8AC3E}">
        <p14:creationId xmlns:p14="http://schemas.microsoft.com/office/powerpoint/2010/main" val="4069346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910167"/>
            <a:ext cx="9144000" cy="5947833"/>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8" name="Content Placeholder 2"/>
          <p:cNvSpPr>
            <a:spLocks noGrp="1"/>
          </p:cNvSpPr>
          <p:nvPr>
            <p:ph idx="15" hasCustomPrompt="1"/>
          </p:nvPr>
        </p:nvSpPr>
        <p:spPr>
          <a:xfrm>
            <a:off x="5573888" y="242139"/>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9" name="Content Placeholder 2"/>
          <p:cNvSpPr>
            <a:spLocks noGrp="1"/>
          </p:cNvSpPr>
          <p:nvPr>
            <p:ph idx="16" hasCustomPrompt="1"/>
          </p:nvPr>
        </p:nvSpPr>
        <p:spPr>
          <a:xfrm>
            <a:off x="651757" y="1734522"/>
            <a:ext cx="7194020" cy="4417350"/>
          </a:xfrm>
          <a:prstGeom prst="rect">
            <a:avLst/>
          </a:prstGeom>
          <a:ln>
            <a:solidFill>
              <a:srgbClr val="BB0000"/>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BIG WORD</a:t>
            </a:r>
          </a:p>
          <a:p>
            <a:pPr lvl="0"/>
            <a:r>
              <a:rPr lang="en-US" dirty="0" smtClean="0"/>
              <a:t>BIG PHRASE</a:t>
            </a:r>
            <a:br>
              <a:rPr lang="en-US" dirty="0" smtClean="0"/>
            </a:br>
            <a:r>
              <a:rPr lang="en-US" dirty="0" smtClean="0"/>
              <a:t>SLIDE</a:t>
            </a:r>
            <a:endParaRPr lang="en-US" dirty="0"/>
          </a:p>
        </p:txBody>
      </p:sp>
    </p:spTree>
    <p:extLst>
      <p:ext uri="{BB962C8B-B14F-4D97-AF65-F5344CB8AC3E}">
        <p14:creationId xmlns:p14="http://schemas.microsoft.com/office/powerpoint/2010/main" val="35672008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p:cNvSpPr>
            <a:spLocks noGrp="1"/>
          </p:cNvSpPr>
          <p:nvPr>
            <p:ph idx="17" hasCustomPrompt="1"/>
          </p:nvPr>
        </p:nvSpPr>
        <p:spPr>
          <a:xfrm>
            <a:off x="4881010" y="5372665"/>
            <a:ext cx="3392206"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smtClean="0">
                <a:solidFill>
                  <a:schemeClr val="tx1">
                    <a:lumMod val="75000"/>
                    <a:lumOff val="25000"/>
                  </a:schemeClr>
                </a:solidFill>
                <a:cs typeface="Arial"/>
              </a:rPr>
              <a:t>– </a:t>
            </a:r>
            <a:r>
              <a:rPr lang="en-US" sz="2400" dirty="0" err="1" smtClean="0">
                <a:solidFill>
                  <a:schemeClr val="tx1">
                    <a:lumMod val="75000"/>
                    <a:lumOff val="25000"/>
                  </a:schemeClr>
                </a:solidFill>
                <a:cs typeface="Arial"/>
              </a:rPr>
              <a:t>Firstandlast</a:t>
            </a:r>
            <a:r>
              <a:rPr lang="en-US" sz="2400" dirty="0" smtClean="0">
                <a:solidFill>
                  <a:schemeClr val="tx1">
                    <a:lumMod val="75000"/>
                    <a:lumOff val="25000"/>
                  </a:schemeClr>
                </a:solidFill>
                <a:cs typeface="Arial"/>
              </a:rPr>
              <a:t> Name</a:t>
            </a:r>
          </a:p>
          <a:p>
            <a:pPr algn="r">
              <a:lnSpc>
                <a:spcPct val="110000"/>
              </a:lnSpc>
            </a:pPr>
            <a:r>
              <a:rPr lang="en-US" sz="1800" dirty="0" smtClean="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789978"/>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smtClean="0">
                <a:solidFill>
                  <a:srgbClr val="BB0032"/>
                </a:solidFill>
                <a:latin typeface="+mj-lt"/>
                <a:cs typeface="Arial"/>
              </a:rPr>
              <a:t>“Notable quotes</a:t>
            </a:r>
            <a:br>
              <a:rPr lang="en-US" sz="6500" b="0" dirty="0" smtClean="0">
                <a:solidFill>
                  <a:srgbClr val="BB0032"/>
                </a:solidFill>
                <a:latin typeface="+mj-lt"/>
                <a:cs typeface="Arial"/>
              </a:rPr>
            </a:br>
            <a:r>
              <a:rPr lang="en-US" sz="6500" b="0" dirty="0" smtClean="0">
                <a:solidFill>
                  <a:srgbClr val="BB0032"/>
                </a:solidFill>
                <a:latin typeface="+mj-lt"/>
                <a:cs typeface="Arial"/>
              </a:rPr>
              <a:t>goes right here,</a:t>
            </a:r>
            <a:br>
              <a:rPr lang="en-US" sz="6500" b="0" dirty="0" smtClean="0">
                <a:solidFill>
                  <a:srgbClr val="BB0032"/>
                </a:solidFill>
                <a:latin typeface="+mj-lt"/>
                <a:cs typeface="Arial"/>
              </a:rPr>
            </a:br>
            <a:r>
              <a:rPr lang="en-US" sz="6500" b="0" dirty="0" smtClean="0">
                <a:solidFill>
                  <a:srgbClr val="BB0032"/>
                </a:solidFill>
                <a:latin typeface="+mj-lt"/>
                <a:cs typeface="Arial"/>
              </a:rPr>
              <a:t>yes right here.”</a:t>
            </a:r>
            <a:endParaRPr lang="en-US" dirty="0"/>
          </a:p>
        </p:txBody>
      </p:sp>
    </p:spTree>
    <p:extLst>
      <p:ext uri="{BB962C8B-B14F-4D97-AF65-F5344CB8AC3E}">
        <p14:creationId xmlns:p14="http://schemas.microsoft.com/office/powerpoint/2010/main" val="3058517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smtClean="0"/>
              <a:t>Full slide picture</a:t>
            </a:r>
            <a:endParaRPr lang="en-US" dirty="0"/>
          </a:p>
        </p:txBody>
      </p:sp>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2" name="Content Placeholder 2"/>
          <p:cNvSpPr>
            <a:spLocks noGrp="1"/>
          </p:cNvSpPr>
          <p:nvPr>
            <p:ph idx="14"/>
          </p:nvPr>
        </p:nvSpPr>
        <p:spPr>
          <a:xfrm>
            <a:off x="4868540" y="1436104"/>
            <a:ext cx="3998889" cy="1695866"/>
          </a:xfrm>
          <a:prstGeom prst="rect">
            <a:avLst/>
          </a:prstGeom>
          <a:ln w="3810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Fifth level</a:t>
            </a:r>
            <a:endParaRPr lang="en-US" dirty="0"/>
          </a:p>
        </p:txBody>
      </p:sp>
    </p:spTree>
    <p:extLst>
      <p:ext uri="{BB962C8B-B14F-4D97-AF65-F5344CB8AC3E}">
        <p14:creationId xmlns:p14="http://schemas.microsoft.com/office/powerpoint/2010/main" val="428137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BIG WORD BIG PHRASE</a:t>
            </a:r>
            <a:br>
              <a:rPr lang="en-US" dirty="0" smtClean="0"/>
            </a:br>
            <a:r>
              <a:rPr lang="en-US" dirty="0" smtClean="0"/>
              <a:t>SLIDE</a:t>
            </a:r>
            <a:endParaRPr lang="en-US" dirty="0"/>
          </a:p>
        </p:txBody>
      </p:sp>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Tree>
    <p:extLst>
      <p:ext uri="{BB962C8B-B14F-4D97-AF65-F5344CB8AC3E}">
        <p14:creationId xmlns:p14="http://schemas.microsoft.com/office/powerpoint/2010/main" val="31205709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3883850" cy="5934064"/>
          </a:xfrm>
          <a:prstGeom prst="rect">
            <a:avLst/>
          </a:prstGeom>
        </p:spPr>
        <p:txBody>
          <a:bodyPr vert="horz"/>
          <a:lstStyle>
            <a:lvl1pPr>
              <a:defRPr>
                <a:solidFill>
                  <a:srgbClr val="BFBFBF"/>
                </a:solidFill>
              </a:defRPr>
            </a:lvl1pPr>
          </a:lstStyle>
          <a:p>
            <a:r>
              <a:rPr lang="en-US" dirty="0" smtClean="0"/>
              <a:t>½ slide picture</a:t>
            </a:r>
            <a:endParaRPr lang="en-US" dirty="0"/>
          </a:p>
        </p:txBody>
      </p:sp>
      <p:sp>
        <p:nvSpPr>
          <p:cNvPr id="8" name="Content Placeholder 2"/>
          <p:cNvSpPr>
            <a:spLocks noGrp="1"/>
          </p:cNvSpPr>
          <p:nvPr>
            <p:ph idx="14"/>
          </p:nvPr>
        </p:nvSpPr>
        <p:spPr>
          <a:xfrm>
            <a:off x="4137592" y="1830387"/>
            <a:ext cx="4701503"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4"/>
            <a:r>
              <a:rPr lang="en-US" dirty="0" smtClean="0"/>
              <a:t>Fifth level</a:t>
            </a:r>
            <a:endParaRPr lang="en-US" dirty="0"/>
          </a:p>
        </p:txBody>
      </p:sp>
      <p:sp>
        <p:nvSpPr>
          <p:cNvPr id="12"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Tree>
    <p:extLst>
      <p:ext uri="{BB962C8B-B14F-4D97-AF65-F5344CB8AC3E}">
        <p14:creationId xmlns:p14="http://schemas.microsoft.com/office/powerpoint/2010/main" val="147923449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5"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
        <p:nvSpPr>
          <p:cNvPr id="6" name="Content Placeholder 2"/>
          <p:cNvSpPr>
            <a:spLocks noGrp="1"/>
          </p:cNvSpPr>
          <p:nvPr>
            <p:ph idx="14"/>
          </p:nvPr>
        </p:nvSpPr>
        <p:spPr>
          <a:xfrm>
            <a:off x="1400403" y="1830387"/>
            <a:ext cx="6527582"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smtClean="0"/>
          </a:p>
          <a:p>
            <a:pPr lvl="0"/>
            <a:endParaRPr lang="en-US" dirty="0" smtClean="0"/>
          </a:p>
          <a:p>
            <a:pPr lvl="0"/>
            <a:endParaRPr lang="en-US" dirty="0" smtClean="0"/>
          </a:p>
          <a:p>
            <a:pPr lvl="0"/>
            <a:endParaRPr lang="en-US" dirty="0" smtClean="0"/>
          </a:p>
          <a:p>
            <a:pPr lvl="0"/>
            <a:r>
              <a:rPr lang="en-US" dirty="0" smtClean="0"/>
              <a:t>chart/graph/table</a:t>
            </a:r>
            <a:endParaRPr lang="en-US" dirty="0"/>
          </a:p>
        </p:txBody>
      </p:sp>
    </p:spTree>
    <p:extLst>
      <p:ext uri="{BB962C8B-B14F-4D97-AF65-F5344CB8AC3E}">
        <p14:creationId xmlns:p14="http://schemas.microsoft.com/office/powerpoint/2010/main" val="376443962"/>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Phrase-Word Slide RED">
    <p:spTree>
      <p:nvGrpSpPr>
        <p:cNvPr id="1" name=""/>
        <p:cNvGrpSpPr/>
        <p:nvPr/>
      </p:nvGrpSpPr>
      <p:grpSpPr>
        <a:xfrm>
          <a:off x="0" y="0"/>
          <a:ext cx="0" cy="0"/>
          <a:chOff x="0" y="0"/>
          <a:chExt cx="0" cy="0"/>
        </a:xfrm>
      </p:grpSpPr>
      <p:sp>
        <p:nvSpPr>
          <p:cNvPr id="4" name="Rectangle 3"/>
          <p:cNvSpPr/>
          <p:nvPr userDrawn="1"/>
        </p:nvSpPr>
        <p:spPr>
          <a:xfrm>
            <a:off x="0" y="910167"/>
            <a:ext cx="9144000" cy="5947833"/>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8" name="Content Placeholder 2"/>
          <p:cNvSpPr>
            <a:spLocks noGrp="1"/>
          </p:cNvSpPr>
          <p:nvPr>
            <p:ph idx="15" hasCustomPrompt="1"/>
          </p:nvPr>
        </p:nvSpPr>
        <p:spPr>
          <a:xfrm>
            <a:off x="5573888" y="242139"/>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9" name="Content Placeholder 2"/>
          <p:cNvSpPr>
            <a:spLocks noGrp="1"/>
          </p:cNvSpPr>
          <p:nvPr>
            <p:ph idx="16" hasCustomPrompt="1"/>
          </p:nvPr>
        </p:nvSpPr>
        <p:spPr>
          <a:xfrm>
            <a:off x="651757" y="1734522"/>
            <a:ext cx="7194020" cy="4417350"/>
          </a:xfrm>
          <a:prstGeom prst="rect">
            <a:avLst/>
          </a:prstGeom>
          <a:ln>
            <a:solidFill>
              <a:srgbClr val="BB0000"/>
            </a:solidFill>
          </a:ln>
        </p:spPr>
        <p:txBody>
          <a:bodyPr/>
          <a:lstStyle>
            <a:lvl1pPr algn="l">
              <a:lnSpc>
                <a:spcPts val="8400"/>
              </a:lnSpc>
              <a:spcBef>
                <a:spcPts val="0"/>
              </a:spcBef>
              <a:defRPr sz="8000" b="1"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BIG WORD</a:t>
            </a:r>
          </a:p>
          <a:p>
            <a:pPr lvl="0"/>
            <a:r>
              <a:rPr lang="en-US" dirty="0" smtClean="0"/>
              <a:t>BIG PHRASE</a:t>
            </a:r>
            <a:br>
              <a:rPr lang="en-US" dirty="0" smtClean="0"/>
            </a:br>
            <a:r>
              <a:rPr lang="en-US" dirty="0" smtClean="0"/>
              <a:t>SLIDE</a:t>
            </a:r>
            <a:endParaRPr lang="en-US" dirty="0"/>
          </a:p>
        </p:txBody>
      </p:sp>
    </p:spTree>
    <p:extLst>
      <p:ext uri="{BB962C8B-B14F-4D97-AF65-F5344CB8AC3E}">
        <p14:creationId xmlns:p14="http://schemas.microsoft.com/office/powerpoint/2010/main" val="125819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p:cNvSpPr>
            <a:spLocks noGrp="1"/>
          </p:cNvSpPr>
          <p:nvPr>
            <p:ph idx="17" hasCustomPrompt="1"/>
          </p:nvPr>
        </p:nvSpPr>
        <p:spPr>
          <a:xfrm>
            <a:off x="4881010" y="5372665"/>
            <a:ext cx="3392206" cy="1094025"/>
          </a:xfrm>
          <a:prstGeom prst="rect">
            <a:avLst/>
          </a:prstGeom>
          <a:ln>
            <a:solidFill>
              <a:schemeClr val="bg1"/>
            </a:solidFill>
          </a:ln>
        </p:spPr>
        <p:txBody>
          <a:bodyPr/>
          <a:lstStyle>
            <a:lvl1pPr algn="r">
              <a:lnSpc>
                <a:spcPct val="110000"/>
              </a:lnSpc>
              <a:spcBef>
                <a:spcPts val="0"/>
              </a:spcBef>
              <a:defRPr sz="2400" baseline="-2500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algn="r">
              <a:lnSpc>
                <a:spcPct val="110000"/>
              </a:lnSpc>
            </a:pPr>
            <a:r>
              <a:rPr lang="en-US" sz="2400" dirty="0" smtClean="0">
                <a:solidFill>
                  <a:schemeClr val="tx1">
                    <a:lumMod val="75000"/>
                    <a:lumOff val="25000"/>
                  </a:schemeClr>
                </a:solidFill>
                <a:cs typeface="Arial"/>
              </a:rPr>
              <a:t>– </a:t>
            </a:r>
            <a:r>
              <a:rPr lang="en-US" sz="2400" dirty="0" err="1" smtClean="0">
                <a:solidFill>
                  <a:schemeClr val="tx1">
                    <a:lumMod val="75000"/>
                    <a:lumOff val="25000"/>
                  </a:schemeClr>
                </a:solidFill>
                <a:cs typeface="Arial"/>
              </a:rPr>
              <a:t>Firstandlast</a:t>
            </a:r>
            <a:r>
              <a:rPr lang="en-US" sz="2400" dirty="0" smtClean="0">
                <a:solidFill>
                  <a:schemeClr val="tx1">
                    <a:lumMod val="75000"/>
                    <a:lumOff val="25000"/>
                  </a:schemeClr>
                </a:solidFill>
                <a:cs typeface="Arial"/>
              </a:rPr>
              <a:t> Name</a:t>
            </a:r>
          </a:p>
          <a:p>
            <a:pPr algn="r">
              <a:lnSpc>
                <a:spcPct val="110000"/>
              </a:lnSpc>
            </a:pPr>
            <a:r>
              <a:rPr lang="en-US" sz="1800" dirty="0" smtClean="0">
                <a:solidFill>
                  <a:schemeClr val="tx1">
                    <a:lumMod val="60000"/>
                    <a:lumOff val="40000"/>
                  </a:schemeClr>
                </a:solidFill>
                <a:cs typeface="Arial"/>
              </a:rPr>
              <a:t>   Optional title line</a:t>
            </a:r>
            <a:endParaRPr lang="en-US" dirty="0"/>
          </a:p>
        </p:txBody>
      </p:sp>
      <p:sp>
        <p:nvSpPr>
          <p:cNvPr id="14" name="Text Placeholder 13"/>
          <p:cNvSpPr>
            <a:spLocks noGrp="1"/>
          </p:cNvSpPr>
          <p:nvPr>
            <p:ph type="body" sz="quarter" idx="18" hasCustomPrompt="1"/>
          </p:nvPr>
        </p:nvSpPr>
        <p:spPr>
          <a:xfrm>
            <a:off x="944698" y="1734523"/>
            <a:ext cx="7200384" cy="3789978"/>
          </a:xfrm>
          <a:prstGeom prst="rect">
            <a:avLst/>
          </a:prstGeom>
          <a:ln>
            <a:solidFill>
              <a:srgbClr val="FFFFFF"/>
            </a:solidFill>
          </a:ln>
        </p:spPr>
        <p:txBody>
          <a:bodyPr vert="horz"/>
          <a:lstStyle>
            <a:lvl1pPr algn="ctr">
              <a:defRPr lang="en-US" sz="3200" b="0" smtClean="0">
                <a:solidFill>
                  <a:srgbClr val="BB0032"/>
                </a:solidFill>
                <a:cs typeface="Arial"/>
              </a:defRPr>
            </a:lvl1pPr>
          </a:lstStyle>
          <a:p>
            <a:pPr lvl="0"/>
            <a:r>
              <a:rPr lang="en-US" sz="6500" b="0" dirty="0" smtClean="0">
                <a:solidFill>
                  <a:srgbClr val="BB0032"/>
                </a:solidFill>
                <a:latin typeface="+mj-lt"/>
                <a:cs typeface="Arial"/>
              </a:rPr>
              <a:t>“Notable quotes</a:t>
            </a:r>
            <a:br>
              <a:rPr lang="en-US" sz="6500" b="0" dirty="0" smtClean="0">
                <a:solidFill>
                  <a:srgbClr val="BB0032"/>
                </a:solidFill>
                <a:latin typeface="+mj-lt"/>
                <a:cs typeface="Arial"/>
              </a:rPr>
            </a:br>
            <a:r>
              <a:rPr lang="en-US" sz="6500" b="0" dirty="0" smtClean="0">
                <a:solidFill>
                  <a:srgbClr val="BB0032"/>
                </a:solidFill>
                <a:latin typeface="+mj-lt"/>
                <a:cs typeface="Arial"/>
              </a:rPr>
              <a:t>goes right here,</a:t>
            </a:r>
            <a:br>
              <a:rPr lang="en-US" sz="6500" b="0" dirty="0" smtClean="0">
                <a:solidFill>
                  <a:srgbClr val="BB0032"/>
                </a:solidFill>
                <a:latin typeface="+mj-lt"/>
                <a:cs typeface="Arial"/>
              </a:rPr>
            </a:br>
            <a:r>
              <a:rPr lang="en-US" sz="6500" b="0" dirty="0" smtClean="0">
                <a:solidFill>
                  <a:srgbClr val="BB0032"/>
                </a:solidFill>
                <a:latin typeface="+mj-lt"/>
                <a:cs typeface="Arial"/>
              </a:rPr>
              <a:t>yes right here.”</a:t>
            </a:r>
            <a:endParaRPr lang="en-US" dirty="0"/>
          </a:p>
        </p:txBody>
      </p:sp>
    </p:spTree>
    <p:extLst>
      <p:ext uri="{BB962C8B-B14F-4D97-AF65-F5344CB8AC3E}">
        <p14:creationId xmlns:p14="http://schemas.microsoft.com/office/powerpoint/2010/main" val="217788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Photo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9144000" cy="5934064"/>
          </a:xfrm>
          <a:prstGeom prst="rect">
            <a:avLst/>
          </a:prstGeom>
        </p:spPr>
        <p:txBody>
          <a:bodyPr vert="horz"/>
          <a:lstStyle>
            <a:lvl1pPr>
              <a:defRPr>
                <a:solidFill>
                  <a:schemeClr val="bg1">
                    <a:lumMod val="75000"/>
                  </a:schemeClr>
                </a:solidFill>
              </a:defRPr>
            </a:lvl1pPr>
          </a:lstStyle>
          <a:p>
            <a:r>
              <a:rPr lang="en-US" dirty="0" smtClean="0"/>
              <a:t>Full slide picture</a:t>
            </a:r>
            <a:endParaRPr lang="en-US" dirty="0"/>
          </a:p>
        </p:txBody>
      </p:sp>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2" name="Content Placeholder 2"/>
          <p:cNvSpPr>
            <a:spLocks noGrp="1"/>
          </p:cNvSpPr>
          <p:nvPr>
            <p:ph idx="14"/>
          </p:nvPr>
        </p:nvSpPr>
        <p:spPr>
          <a:xfrm>
            <a:off x="4868540" y="1436104"/>
            <a:ext cx="3998889" cy="1695866"/>
          </a:xfrm>
          <a:prstGeom prst="rect">
            <a:avLst/>
          </a:prstGeom>
          <a:ln w="38100" cmpd="sng">
            <a:solidFill>
              <a:schemeClr val="tx1">
                <a:lumMod val="50000"/>
                <a:lumOff val="50000"/>
              </a:schemeClr>
            </a:solidFill>
          </a:ln>
          <a:effectLst/>
        </p:spPr>
        <p:txBody>
          <a:bodyPr/>
          <a:lstStyle>
            <a:lvl1pPr marL="91440">
              <a:lnSpc>
                <a:spcPts val="3440"/>
              </a:lnSpc>
              <a:spcBef>
                <a:spcPts val="0"/>
              </a:spcBef>
              <a:defRPr sz="2000" b="1">
                <a:solidFill>
                  <a:srgbClr val="BB0000"/>
                </a:solidFill>
              </a:defRPr>
            </a:lvl1pPr>
            <a:lvl2pPr marL="91440" indent="182880">
              <a:spcBef>
                <a:spcPts val="200"/>
              </a:spcBef>
              <a:spcAft>
                <a:spcPts val="0"/>
              </a:spcAft>
              <a:buClr>
                <a:srgbClr val="BB0000"/>
              </a:buClr>
              <a:buFont typeface="Arial"/>
              <a:buChar char="•"/>
              <a:defRPr sz="1600">
                <a:solidFill>
                  <a:schemeClr val="tx1">
                    <a:lumMod val="65000"/>
                    <a:lumOff val="35000"/>
                  </a:schemeClr>
                </a:solidFill>
              </a:defRPr>
            </a:lvl2pPr>
            <a:lvl3pPr marL="91440" indent="182880">
              <a:spcBef>
                <a:spcPts val="200"/>
              </a:spcBef>
              <a:spcAft>
                <a:spcPts val="0"/>
              </a:spcAft>
              <a:buClr>
                <a:srgbClr val="BB0000"/>
              </a:buClr>
              <a:defRPr sz="1600">
                <a:solidFill>
                  <a:schemeClr val="tx1">
                    <a:lumMod val="65000"/>
                    <a:lumOff val="35000"/>
                  </a:schemeClr>
                </a:solidFill>
              </a:defRPr>
            </a:lvl3pPr>
            <a:lvl5pPr marL="502920" indent="0">
              <a:spcBef>
                <a:spcPts val="350"/>
              </a:spcBef>
              <a:buFont typeface="Arial"/>
              <a:buNone/>
              <a:defRPr sz="18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Fifth level</a:t>
            </a:r>
            <a:endParaRPr lang="en-US" dirty="0"/>
          </a:p>
        </p:txBody>
      </p:sp>
    </p:spTree>
    <p:extLst>
      <p:ext uri="{BB962C8B-B14F-4D97-AF65-F5344CB8AC3E}">
        <p14:creationId xmlns:p14="http://schemas.microsoft.com/office/powerpoint/2010/main" val="79899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Text Slide">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0" y="923936"/>
            <a:ext cx="3883850" cy="5934064"/>
          </a:xfrm>
          <a:prstGeom prst="rect">
            <a:avLst/>
          </a:prstGeom>
        </p:spPr>
        <p:txBody>
          <a:bodyPr vert="horz"/>
          <a:lstStyle>
            <a:lvl1pPr>
              <a:defRPr>
                <a:solidFill>
                  <a:srgbClr val="BFBFBF"/>
                </a:solidFill>
              </a:defRPr>
            </a:lvl1pPr>
          </a:lstStyle>
          <a:p>
            <a:r>
              <a:rPr lang="en-US" dirty="0" smtClean="0"/>
              <a:t>½ slide picture</a:t>
            </a:r>
            <a:endParaRPr lang="en-US" dirty="0"/>
          </a:p>
        </p:txBody>
      </p:sp>
      <p:sp>
        <p:nvSpPr>
          <p:cNvPr id="8" name="Content Placeholder 2"/>
          <p:cNvSpPr>
            <a:spLocks noGrp="1"/>
          </p:cNvSpPr>
          <p:nvPr>
            <p:ph idx="14"/>
          </p:nvPr>
        </p:nvSpPr>
        <p:spPr>
          <a:xfrm>
            <a:off x="4137592" y="1830387"/>
            <a:ext cx="4701503" cy="4525963"/>
          </a:xfrm>
          <a:prstGeom prst="rect">
            <a:avLst/>
          </a:prstGeom>
          <a:ln>
            <a:solidFill>
              <a:srgbClr val="FFFFFF"/>
            </a:solidFill>
          </a:ln>
        </p:spPr>
        <p:txBody>
          <a:bodyPr/>
          <a:lstStyle>
            <a:lvl1pPr>
              <a:lnSpc>
                <a:spcPts val="3440"/>
              </a:lnSpc>
              <a:spcBef>
                <a:spcPts val="0"/>
              </a:spcBef>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4"/>
            <a:r>
              <a:rPr lang="en-US" dirty="0" smtClean="0"/>
              <a:t>Fifth level</a:t>
            </a:r>
            <a:endParaRPr lang="en-US" dirty="0"/>
          </a:p>
        </p:txBody>
      </p:sp>
      <p:sp>
        <p:nvSpPr>
          <p:cNvPr id="12"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3"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Tree>
    <p:extLst>
      <p:ext uri="{BB962C8B-B14F-4D97-AF65-F5344CB8AC3E}">
        <p14:creationId xmlns:p14="http://schemas.microsoft.com/office/powerpoint/2010/main" val="28145383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5"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
        <p:nvSpPr>
          <p:cNvPr id="6" name="Content Placeholder 2"/>
          <p:cNvSpPr>
            <a:spLocks noGrp="1"/>
          </p:cNvSpPr>
          <p:nvPr>
            <p:ph idx="14"/>
          </p:nvPr>
        </p:nvSpPr>
        <p:spPr>
          <a:xfrm>
            <a:off x="1400403" y="1830387"/>
            <a:ext cx="6527582" cy="4525963"/>
          </a:xfrm>
          <a:prstGeom prst="rect">
            <a:avLst/>
          </a:prstGeom>
          <a:ln>
            <a:solidFill>
              <a:srgbClr val="FFFFFF"/>
            </a:solidFill>
          </a:ln>
        </p:spPr>
        <p:txBody>
          <a:bodyPr/>
          <a:lstStyle>
            <a:lvl1pPr algn="ctr">
              <a:lnSpc>
                <a:spcPts val="3440"/>
              </a:lnSpc>
              <a:spcBef>
                <a:spcPts val="0"/>
              </a:spcBef>
              <a:defRPr>
                <a:solidFill>
                  <a:schemeClr val="bg1">
                    <a:lumMod val="7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endParaRPr lang="en-US" dirty="0" smtClean="0"/>
          </a:p>
          <a:p>
            <a:pPr lvl="0"/>
            <a:endParaRPr lang="en-US" dirty="0" smtClean="0"/>
          </a:p>
          <a:p>
            <a:pPr lvl="0"/>
            <a:endParaRPr lang="en-US" dirty="0" smtClean="0"/>
          </a:p>
          <a:p>
            <a:pPr lvl="0"/>
            <a:endParaRPr lang="en-US" dirty="0" smtClean="0"/>
          </a:p>
          <a:p>
            <a:pPr lvl="0"/>
            <a:r>
              <a:rPr lang="en-US" dirty="0" smtClean="0"/>
              <a:t>chart/graph/table</a:t>
            </a:r>
            <a:endParaRPr lang="en-US" dirty="0"/>
          </a:p>
        </p:txBody>
      </p:sp>
    </p:spTree>
    <p:extLst>
      <p:ext uri="{BB962C8B-B14F-4D97-AF65-F5344CB8AC3E}">
        <p14:creationId xmlns:p14="http://schemas.microsoft.com/office/powerpoint/2010/main" val="624293428"/>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9" name="Content Placeholder 2"/>
          <p:cNvSpPr>
            <a:spLocks noGrp="1"/>
          </p:cNvSpPr>
          <p:nvPr>
            <p:ph idx="13"/>
          </p:nvPr>
        </p:nvSpPr>
        <p:spPr>
          <a:xfrm>
            <a:off x="746930" y="1830387"/>
            <a:ext cx="8229600" cy="4525963"/>
          </a:xfrm>
          <a:prstGeom prst="rect">
            <a:avLst/>
          </a:prstGeom>
          <a:ln>
            <a:solidFill>
              <a:srgbClr val="FFFFFF"/>
            </a:solidFill>
          </a:ln>
        </p:spPr>
        <p:txBody>
          <a:bodyPr/>
          <a:lstStyle>
            <a:lvl1pPr>
              <a:defRPr>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4"/>
            <a:r>
              <a:rPr lang="en-US" dirty="0" smtClean="0"/>
              <a:t>Fifth level</a:t>
            </a:r>
            <a:endParaRPr lang="en-US" dirty="0"/>
          </a:p>
        </p:txBody>
      </p:sp>
      <p:sp>
        <p:nvSpPr>
          <p:cNvPr id="13"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
        <p:nvSpPr>
          <p:cNvPr id="14" name="Content Placeholder 2"/>
          <p:cNvSpPr>
            <a:spLocks noGrp="1"/>
          </p:cNvSpPr>
          <p:nvPr>
            <p:ph idx="16" hasCustomPrompt="1"/>
          </p:nvPr>
        </p:nvSpPr>
        <p:spPr>
          <a:xfrm>
            <a:off x="4315389" y="1052951"/>
            <a:ext cx="4642821" cy="636119"/>
          </a:xfrm>
          <a:prstGeom prst="rect">
            <a:avLst/>
          </a:prstGeom>
          <a:ln>
            <a:solidFill>
              <a:schemeClr val="bg1"/>
            </a:solidFill>
          </a:ln>
        </p:spPr>
        <p:txBody>
          <a:bodyPr/>
          <a:lstStyle>
            <a:lvl1pPr algn="r">
              <a:lnSpc>
                <a:spcPts val="1640"/>
              </a:lnSpc>
              <a:spcBef>
                <a:spcPts val="0"/>
              </a:spcBef>
              <a:defRPr sz="1600" b="1" baseline="0">
                <a:solidFill>
                  <a:schemeClr val="tx1">
                    <a:lumMod val="65000"/>
                    <a:lumOff val="35000"/>
                  </a:schemeClr>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TOPIC TITLE HERE</a:t>
            </a:r>
            <a:endParaRPr lang="en-US" dirty="0"/>
          </a:p>
        </p:txBody>
      </p:sp>
    </p:spTree>
    <p:extLst>
      <p:ext uri="{BB962C8B-B14F-4D97-AF65-F5344CB8AC3E}">
        <p14:creationId xmlns:p14="http://schemas.microsoft.com/office/powerpoint/2010/main" val="13594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g Phrase-Word Slide WHITE1">
    <p:spTree>
      <p:nvGrpSpPr>
        <p:cNvPr id="1" name=""/>
        <p:cNvGrpSpPr/>
        <p:nvPr/>
      </p:nvGrpSpPr>
      <p:grpSpPr>
        <a:xfrm>
          <a:off x="0" y="0"/>
          <a:ext cx="0" cy="0"/>
          <a:chOff x="0" y="0"/>
          <a:chExt cx="0" cy="0"/>
        </a:xfrm>
      </p:grpSpPr>
      <p:sp>
        <p:nvSpPr>
          <p:cNvPr id="10" name="Content Placeholder 2"/>
          <p:cNvSpPr>
            <a:spLocks noGrp="1"/>
          </p:cNvSpPr>
          <p:nvPr>
            <p:ph idx="16" hasCustomPrompt="1"/>
          </p:nvPr>
        </p:nvSpPr>
        <p:spPr>
          <a:xfrm>
            <a:off x="651757" y="1734522"/>
            <a:ext cx="7194020" cy="4417350"/>
          </a:xfrm>
          <a:prstGeom prst="rect">
            <a:avLst/>
          </a:prstGeom>
          <a:ln>
            <a:solidFill>
              <a:srgbClr val="FFFFFF"/>
            </a:solidFill>
          </a:ln>
        </p:spPr>
        <p:txBody>
          <a:bodyPr/>
          <a:lstStyle>
            <a:lvl1pPr algn="l">
              <a:lnSpc>
                <a:spcPts val="8400"/>
              </a:lnSpc>
              <a:spcBef>
                <a:spcPts val="0"/>
              </a:spcBef>
              <a:defRPr sz="8000" b="1" baseline="0">
                <a:solidFill>
                  <a:srgbClr val="BB0000"/>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BIG WORD BIG PHRASE</a:t>
            </a:r>
            <a:br>
              <a:rPr lang="en-US" dirty="0" smtClean="0"/>
            </a:br>
            <a:r>
              <a:rPr lang="en-US" dirty="0" smtClean="0"/>
              <a:t>SLIDE</a:t>
            </a:r>
            <a:endParaRPr lang="en-US" dirty="0"/>
          </a:p>
        </p:txBody>
      </p:sp>
      <p:sp>
        <p:nvSpPr>
          <p:cNvPr id="11" name="Content Placeholder 2"/>
          <p:cNvSpPr>
            <a:spLocks noGrp="1"/>
          </p:cNvSpPr>
          <p:nvPr>
            <p:ph idx="15" hasCustomPrompt="1"/>
          </p:nvPr>
        </p:nvSpPr>
        <p:spPr>
          <a:xfrm>
            <a:off x="5573888" y="229810"/>
            <a:ext cx="3392206" cy="668812"/>
          </a:xfrm>
          <a:prstGeom prst="rect">
            <a:avLst/>
          </a:prstGeom>
          <a:ln>
            <a:solidFill>
              <a:srgbClr val="BB0000"/>
            </a:solidFill>
          </a:ln>
        </p:spPr>
        <p:txBody>
          <a:bodyPr/>
          <a:lstStyle>
            <a:lvl1pPr algn="r">
              <a:lnSpc>
                <a:spcPts val="1640"/>
              </a:lnSpc>
              <a:spcBef>
                <a:spcPts val="0"/>
              </a:spcBef>
              <a:defRPr sz="1300" baseline="0">
                <a:solidFill>
                  <a:schemeClr val="bg1"/>
                </a:solidFill>
              </a:defRPr>
            </a:lvl1pPr>
            <a:lvl2pPr marL="0">
              <a:spcBef>
                <a:spcPts val="600"/>
              </a:spcBef>
              <a:defRPr sz="2400">
                <a:solidFill>
                  <a:schemeClr val="tx1">
                    <a:lumMod val="65000"/>
                    <a:lumOff val="35000"/>
                  </a:schemeClr>
                </a:solidFill>
              </a:defRPr>
            </a:lvl2pPr>
            <a:lvl3pPr>
              <a:spcBef>
                <a:spcPts val="0"/>
              </a:spcBef>
              <a:defRPr sz="2000">
                <a:solidFill>
                  <a:schemeClr val="tx1">
                    <a:lumMod val="65000"/>
                    <a:lumOff val="35000"/>
                  </a:schemeClr>
                </a:solidFill>
              </a:defRPr>
            </a:lvl3pPr>
            <a:lvl5pPr marL="502920" indent="0">
              <a:spcBef>
                <a:spcPts val="350"/>
              </a:spcBef>
              <a:buNone/>
              <a:defRPr sz="1600">
                <a:solidFill>
                  <a:schemeClr val="tx1">
                    <a:lumMod val="65000"/>
                    <a:lumOff val="35000"/>
                  </a:schemeClr>
                </a:solidFill>
              </a:defRPr>
            </a:lvl5pPr>
          </a:lstStyle>
          <a:p>
            <a:pPr lvl="0"/>
            <a:r>
              <a:rPr lang="en-US" dirty="0" smtClean="0"/>
              <a:t>UNIT NAME HERE</a:t>
            </a:r>
          </a:p>
          <a:p>
            <a:pPr lvl="0"/>
            <a:r>
              <a:rPr lang="en-US" dirty="0" smtClean="0"/>
              <a:t>LINE 2 AS NEEDED</a:t>
            </a:r>
            <a:endParaRPr lang="en-US" dirty="0"/>
          </a:p>
        </p:txBody>
      </p:sp>
    </p:spTree>
    <p:extLst>
      <p:ext uri="{BB962C8B-B14F-4D97-AF65-F5344CB8AC3E}">
        <p14:creationId xmlns:p14="http://schemas.microsoft.com/office/powerpoint/2010/main" val="2460295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910167"/>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Rectangle 1"/>
          <p:cNvSpPr/>
          <p:nvPr userDrawn="1"/>
        </p:nvSpPr>
        <p:spPr>
          <a:xfrm>
            <a:off x="8518368" y="6351239"/>
            <a:ext cx="435436" cy="338554"/>
          </a:xfrm>
          <a:prstGeom prst="rect">
            <a:avLst/>
          </a:prstGeom>
        </p:spPr>
        <p:txBody>
          <a:bodyPr wrap="none">
            <a:spAutoFit/>
          </a:bodyPr>
          <a:lstStyle/>
          <a:p>
            <a:pPr defTabSz="457200"/>
            <a:fld id="{B5C881AA-F0C4-B947-803C-EA0A96934EAC}" type="slidenum">
              <a:rPr lang="en-US" sz="1600" smtClean="0">
                <a:solidFill>
                  <a:prstClr val="black"/>
                </a:solidFill>
              </a:rPr>
              <a:pPr defTabSz="457200"/>
              <a:t>‹#›</a:t>
            </a:fld>
            <a:endParaRPr lang="en-US" sz="1600" dirty="0">
              <a:solidFill>
                <a:prstClr val="black"/>
              </a:solidFill>
            </a:endParaRPr>
          </a:p>
        </p:txBody>
      </p:sp>
      <p:pic>
        <p:nvPicPr>
          <p:cNvPr id="10" name="Picture 9"/>
          <p:cNvPicPr>
            <a:picLocks noChangeAspect="1"/>
          </p:cNvPicPr>
          <p:nvPr userDrawn="1"/>
        </p:nvPicPr>
        <p:blipFill>
          <a:blip r:embed="rId9"/>
          <a:stretch>
            <a:fillRect/>
          </a:stretch>
        </p:blipFill>
        <p:spPr>
          <a:xfrm>
            <a:off x="306917" y="197908"/>
            <a:ext cx="3284042" cy="468151"/>
          </a:xfrm>
          <a:prstGeom prst="rect">
            <a:avLst/>
          </a:prstGeom>
        </p:spPr>
      </p:pic>
    </p:spTree>
    <p:extLst>
      <p:ext uri="{BB962C8B-B14F-4D97-AF65-F5344CB8AC3E}">
        <p14:creationId xmlns:p14="http://schemas.microsoft.com/office/powerpoint/2010/main" val="112777085"/>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910167"/>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Rectangle 1"/>
          <p:cNvSpPr/>
          <p:nvPr userDrawn="1"/>
        </p:nvSpPr>
        <p:spPr>
          <a:xfrm>
            <a:off x="8518368" y="6351239"/>
            <a:ext cx="435436" cy="338554"/>
          </a:xfrm>
          <a:prstGeom prst="rect">
            <a:avLst/>
          </a:prstGeom>
        </p:spPr>
        <p:txBody>
          <a:bodyPr wrap="none">
            <a:spAutoFit/>
          </a:bodyPr>
          <a:lstStyle/>
          <a:p>
            <a:pPr defTabSz="457200"/>
            <a:fld id="{B5C881AA-F0C4-B947-803C-EA0A96934EAC}" type="slidenum">
              <a:rPr lang="en-US" sz="1600" smtClean="0">
                <a:solidFill>
                  <a:prstClr val="black"/>
                </a:solidFill>
              </a:rPr>
              <a:pPr defTabSz="457200"/>
              <a:t>‹#›</a:t>
            </a:fld>
            <a:endParaRPr lang="en-US" sz="1600" dirty="0">
              <a:solidFill>
                <a:prstClr val="black"/>
              </a:solidFill>
            </a:endParaRPr>
          </a:p>
        </p:txBody>
      </p:sp>
      <p:pic>
        <p:nvPicPr>
          <p:cNvPr id="10" name="Picture 9"/>
          <p:cNvPicPr>
            <a:picLocks noChangeAspect="1"/>
          </p:cNvPicPr>
          <p:nvPr userDrawn="1"/>
        </p:nvPicPr>
        <p:blipFill>
          <a:blip r:embed="rId9"/>
          <a:stretch>
            <a:fillRect/>
          </a:stretch>
        </p:blipFill>
        <p:spPr>
          <a:xfrm>
            <a:off x="306917" y="197908"/>
            <a:ext cx="3284042" cy="468151"/>
          </a:xfrm>
          <a:prstGeom prst="rect">
            <a:avLst/>
          </a:prstGeom>
        </p:spPr>
      </p:pic>
    </p:spTree>
    <p:extLst>
      <p:ext uri="{BB962C8B-B14F-4D97-AF65-F5344CB8AC3E}">
        <p14:creationId xmlns:p14="http://schemas.microsoft.com/office/powerpoint/2010/main" val="32795620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910167"/>
          </a:xfrm>
          <a:prstGeom prst="rect">
            <a:avLst/>
          </a:prstGeom>
          <a:solidFill>
            <a:srgbClr val="B70F2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2" name="Rectangle 1"/>
          <p:cNvSpPr/>
          <p:nvPr userDrawn="1"/>
        </p:nvSpPr>
        <p:spPr>
          <a:xfrm>
            <a:off x="8518368" y="6351239"/>
            <a:ext cx="435436" cy="338554"/>
          </a:xfrm>
          <a:prstGeom prst="rect">
            <a:avLst/>
          </a:prstGeom>
        </p:spPr>
        <p:txBody>
          <a:bodyPr wrap="none">
            <a:spAutoFit/>
          </a:bodyPr>
          <a:lstStyle/>
          <a:p>
            <a:pPr defTabSz="457200"/>
            <a:fld id="{B5C881AA-F0C4-B947-803C-EA0A96934EAC}" type="slidenum">
              <a:rPr lang="en-US" sz="1600" smtClean="0">
                <a:solidFill>
                  <a:prstClr val="black"/>
                </a:solidFill>
              </a:rPr>
              <a:pPr defTabSz="457200"/>
              <a:t>‹#›</a:t>
            </a:fld>
            <a:endParaRPr lang="en-US" sz="1600" dirty="0">
              <a:solidFill>
                <a:prstClr val="black"/>
              </a:solidFill>
            </a:endParaRPr>
          </a:p>
        </p:txBody>
      </p:sp>
      <p:pic>
        <p:nvPicPr>
          <p:cNvPr id="10" name="Picture 9"/>
          <p:cNvPicPr>
            <a:picLocks noChangeAspect="1"/>
          </p:cNvPicPr>
          <p:nvPr userDrawn="1"/>
        </p:nvPicPr>
        <p:blipFill>
          <a:blip r:embed="rId9"/>
          <a:stretch>
            <a:fillRect/>
          </a:stretch>
        </p:blipFill>
        <p:spPr>
          <a:xfrm>
            <a:off x="306917" y="197908"/>
            <a:ext cx="3284042" cy="468151"/>
          </a:xfrm>
          <a:prstGeom prst="rect">
            <a:avLst/>
          </a:prstGeom>
        </p:spPr>
      </p:pic>
    </p:spTree>
    <p:extLst>
      <p:ext uri="{BB962C8B-B14F-4D97-AF65-F5344CB8AC3E}">
        <p14:creationId xmlns:p14="http://schemas.microsoft.com/office/powerpoint/2010/main" val="29604433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0" indent="-228600" algn="l" defTabSz="457200" rtl="0" eaLnBrk="1" latinLnBrk="0" hangingPunct="1">
        <a:spcBef>
          <a:spcPts val="500"/>
        </a:spcBef>
        <a:buFont typeface="Arial"/>
        <a:buChar char="•"/>
        <a:defRPr sz="2400" kern="1200">
          <a:solidFill>
            <a:schemeClr val="tx1"/>
          </a:solidFill>
          <a:latin typeface="+mn-lt"/>
          <a:ea typeface="+mn-ea"/>
          <a:cs typeface="+mn-cs"/>
        </a:defRPr>
      </a:lvl3pPr>
      <a:lvl4pPr marL="548640" indent="0" algn="l" defTabSz="457200" rtl="0" eaLnBrk="1" latinLnBrk="0" hangingPunct="1">
        <a:spcBef>
          <a:spcPts val="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3"/>
          </p:nvPr>
        </p:nvSpPr>
        <p:spPr>
          <a:xfrm>
            <a:off x="381000" y="1830387"/>
            <a:ext cx="8595530" cy="4525963"/>
          </a:xfrm>
        </p:spPr>
        <p:txBody>
          <a:bodyPr/>
          <a:lstStyle/>
          <a:p>
            <a:pPr algn="ctr"/>
            <a:r>
              <a:rPr lang="en-US" sz="6600" b="1" dirty="0" smtClean="0">
                <a:solidFill>
                  <a:schemeClr val="tx1"/>
                </a:solidFill>
              </a:rPr>
              <a:t>Let’s Talk About Consent</a:t>
            </a:r>
          </a:p>
          <a:p>
            <a:pPr algn="ctr"/>
            <a:r>
              <a:rPr lang="en-US" sz="2800" b="1" dirty="0" smtClean="0">
                <a:solidFill>
                  <a:schemeClr val="tx1"/>
                </a:solidFill>
              </a:rPr>
              <a:t>Focus on the First Year Conference</a:t>
            </a:r>
          </a:p>
          <a:p>
            <a:pPr algn="ctr"/>
            <a:r>
              <a:rPr lang="en-US" sz="2800" b="1" dirty="0" smtClean="0">
                <a:solidFill>
                  <a:schemeClr val="tx1"/>
                </a:solidFill>
              </a:rPr>
              <a:t>January 27, 2015</a:t>
            </a:r>
          </a:p>
          <a:p>
            <a:pPr algn="ctr"/>
            <a:r>
              <a:rPr lang="en-US" sz="2800" b="1" dirty="0" smtClean="0">
                <a:solidFill>
                  <a:srgbClr val="C00000"/>
                </a:solidFill>
              </a:rPr>
              <a:t>Presented by: </a:t>
            </a:r>
          </a:p>
          <a:p>
            <a:pPr algn="ctr"/>
            <a:r>
              <a:rPr lang="en-US" sz="2800" b="1" dirty="0" smtClean="0">
                <a:solidFill>
                  <a:srgbClr val="C00000"/>
                </a:solidFill>
              </a:rPr>
              <a:t>Connie Boehm &amp; Karen Kyle</a:t>
            </a:r>
          </a:p>
          <a:p>
            <a:pPr algn="ctr"/>
            <a:endParaRPr lang="en-US" sz="2800" b="1" dirty="0">
              <a:solidFill>
                <a:schemeClr val="tx1"/>
              </a:solidFill>
            </a:endParaRPr>
          </a:p>
        </p:txBody>
      </p:sp>
      <p:sp>
        <p:nvSpPr>
          <p:cNvPr id="3" name="Content Placeholder 2"/>
          <p:cNvSpPr>
            <a:spLocks noGrp="1"/>
          </p:cNvSpPr>
          <p:nvPr>
            <p:ph idx="15"/>
          </p:nvPr>
        </p:nvSpPr>
        <p:spPr/>
        <p:txBody>
          <a:bodyPr/>
          <a:lstStyle/>
          <a:p>
            <a:r>
              <a:rPr lang="en-US" dirty="0" smtClean="0"/>
              <a:t>Student Wellness Center</a:t>
            </a:r>
          </a:p>
          <a:p>
            <a:r>
              <a:rPr lang="en-US" dirty="0" smtClean="0"/>
              <a:t>Student Advocacy Center</a:t>
            </a:r>
            <a:endParaRPr lang="en-US" dirty="0"/>
          </a:p>
        </p:txBody>
      </p:sp>
    </p:spTree>
    <p:extLst>
      <p:ext uri="{BB962C8B-B14F-4D97-AF65-F5344CB8AC3E}">
        <p14:creationId xmlns:p14="http://schemas.microsoft.com/office/powerpoint/2010/main" val="2345756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smtClean="0"/>
              <a:t>Student Wellness Center</a:t>
            </a:r>
          </a:p>
          <a:p>
            <a:r>
              <a:rPr lang="en-US" dirty="0" smtClean="0"/>
              <a:t>Student Advocacy Center</a:t>
            </a:r>
            <a:endParaRPr lang="en-US" dirty="0"/>
          </a:p>
        </p:txBody>
      </p:sp>
      <p:sp>
        <p:nvSpPr>
          <p:cNvPr id="3" name="Content Placeholder 2"/>
          <p:cNvSpPr>
            <a:spLocks noGrp="1"/>
          </p:cNvSpPr>
          <p:nvPr>
            <p:ph idx="16"/>
          </p:nvPr>
        </p:nvSpPr>
        <p:spPr/>
        <p:txBody>
          <a:bodyPr/>
          <a:lstStyle/>
          <a:p>
            <a:r>
              <a:rPr lang="en-US" dirty="0" smtClean="0"/>
              <a:t>Let’s Talk About Consent</a:t>
            </a:r>
          </a:p>
          <a:p>
            <a:endParaRPr lang="en-US" dirty="0"/>
          </a:p>
        </p:txBody>
      </p:sp>
      <p:sp>
        <p:nvSpPr>
          <p:cNvPr id="4" name="Content Placeholder 3"/>
          <p:cNvSpPr>
            <a:spLocks noGrp="1"/>
          </p:cNvSpPr>
          <p:nvPr>
            <p:ph idx="14"/>
          </p:nvPr>
        </p:nvSpPr>
        <p:spPr>
          <a:xfrm>
            <a:off x="1066800" y="1524000"/>
            <a:ext cx="7010399" cy="533399"/>
          </a:xfrm>
        </p:spPr>
        <p:txBody>
          <a:bodyPr/>
          <a:lstStyle/>
          <a:p>
            <a:pPr algn="l"/>
            <a:r>
              <a:rPr lang="en-US" sz="2800" dirty="0" smtClean="0">
                <a:solidFill>
                  <a:schemeClr val="tx1"/>
                </a:solidFill>
              </a:rPr>
              <a:t>Consent, cont.</a:t>
            </a:r>
            <a:endParaRPr lang="en-US" sz="2800" dirty="0" smtClean="0">
              <a:solidFill>
                <a:schemeClr val="tx1"/>
              </a:solidFill>
            </a:endParaRPr>
          </a:p>
        </p:txBody>
      </p:sp>
      <p:sp>
        <p:nvSpPr>
          <p:cNvPr id="5" name="Rounded Rectangle 4"/>
          <p:cNvSpPr/>
          <p:nvPr/>
        </p:nvSpPr>
        <p:spPr>
          <a:xfrm flipH="1">
            <a:off x="457200" y="2107096"/>
            <a:ext cx="8305800" cy="4343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r>
              <a:rPr lang="en-US" sz="3000" dirty="0" smtClean="0">
                <a:solidFill>
                  <a:srgbClr val="C00000"/>
                </a:solidFill>
              </a:rPr>
              <a:t>May be withdrawn at any time</a:t>
            </a:r>
          </a:p>
          <a:p>
            <a:pPr marL="457200" indent="-457200">
              <a:buFont typeface="Arial" panose="020B0604020202020204" pitchFamily="34" charset="0"/>
              <a:buChar char="•"/>
            </a:pPr>
            <a:r>
              <a:rPr lang="en-US" sz="3000" dirty="0" smtClean="0">
                <a:solidFill>
                  <a:srgbClr val="C00000"/>
                </a:solidFill>
              </a:rPr>
              <a:t>Prior sexual activity or relationship does not, in and of itself, constitute consent</a:t>
            </a:r>
            <a:endParaRPr lang="en-US" sz="3000" dirty="0">
              <a:solidFill>
                <a:srgbClr val="C00000"/>
              </a:solidFill>
            </a:endParaRPr>
          </a:p>
          <a:p>
            <a:endParaRPr lang="en-US" sz="3000" dirty="0">
              <a:solidFill>
                <a:srgbClr val="C00000"/>
              </a:solidFill>
            </a:endParaRPr>
          </a:p>
        </p:txBody>
      </p:sp>
    </p:spTree>
    <p:extLst>
      <p:ext uri="{BB962C8B-B14F-4D97-AF65-F5344CB8AC3E}">
        <p14:creationId xmlns:p14="http://schemas.microsoft.com/office/powerpoint/2010/main" val="4162232644"/>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a:t>Student Wellness Center</a:t>
            </a:r>
          </a:p>
          <a:p>
            <a:r>
              <a:rPr lang="en-US" dirty="0"/>
              <a:t>Student Advocacy Center</a:t>
            </a:r>
          </a:p>
          <a:p>
            <a:endParaRPr lang="en-US" dirty="0"/>
          </a:p>
        </p:txBody>
      </p:sp>
      <p:sp>
        <p:nvSpPr>
          <p:cNvPr id="3" name="Content Placeholder 2"/>
          <p:cNvSpPr>
            <a:spLocks noGrp="1"/>
          </p:cNvSpPr>
          <p:nvPr>
            <p:ph idx="16"/>
          </p:nvPr>
        </p:nvSpPr>
        <p:spPr/>
        <p:txBody>
          <a:bodyPr/>
          <a:lstStyle/>
          <a:p>
            <a:r>
              <a:rPr lang="en-US" dirty="0"/>
              <a:t>Let’s Talk About Consent</a:t>
            </a:r>
          </a:p>
          <a:p>
            <a:endParaRPr lang="en-US" dirty="0"/>
          </a:p>
        </p:txBody>
      </p:sp>
      <p:sp>
        <p:nvSpPr>
          <p:cNvPr id="6" name="Rounded Rectangle 5"/>
          <p:cNvSpPr/>
          <p:nvPr/>
        </p:nvSpPr>
        <p:spPr>
          <a:xfrm>
            <a:off x="523460" y="2057400"/>
            <a:ext cx="8087139" cy="4419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itchFamily="34" charset="0"/>
              <a:buChar char="•"/>
            </a:pPr>
            <a:r>
              <a:rPr lang="en-US" sz="3200" dirty="0">
                <a:solidFill>
                  <a:srgbClr val="C00000"/>
                </a:solidFill>
              </a:rPr>
              <a:t>Lack </a:t>
            </a:r>
            <a:r>
              <a:rPr lang="en-US" sz="3200" dirty="0" smtClean="0">
                <a:solidFill>
                  <a:srgbClr val="C00000"/>
                </a:solidFill>
              </a:rPr>
              <a:t>of understanding </a:t>
            </a:r>
            <a:r>
              <a:rPr lang="en-US" sz="3200" dirty="0">
                <a:solidFill>
                  <a:srgbClr val="C00000"/>
                </a:solidFill>
              </a:rPr>
              <a:t>about the definition </a:t>
            </a:r>
            <a:endParaRPr lang="en-US" sz="3200" dirty="0" smtClean="0">
              <a:solidFill>
                <a:srgbClr val="C00000"/>
              </a:solidFill>
            </a:endParaRPr>
          </a:p>
          <a:p>
            <a:pPr marL="457200" indent="-457200">
              <a:buFont typeface="Arial" pitchFamily="34" charset="0"/>
              <a:buChar char="•"/>
            </a:pPr>
            <a:r>
              <a:rPr lang="en-US" sz="3200" dirty="0" smtClean="0">
                <a:solidFill>
                  <a:srgbClr val="C00000"/>
                </a:solidFill>
              </a:rPr>
              <a:t>Nearly </a:t>
            </a:r>
            <a:r>
              <a:rPr lang="en-US" sz="3200" dirty="0">
                <a:solidFill>
                  <a:srgbClr val="C00000"/>
                </a:solidFill>
              </a:rPr>
              <a:t>all communication is done with non-verbal cues and reading a person’s “vibe." </a:t>
            </a:r>
          </a:p>
          <a:p>
            <a:pPr marL="457200" indent="-457200">
              <a:buFont typeface="Arial" pitchFamily="34" charset="0"/>
              <a:buChar char="•"/>
            </a:pPr>
            <a:r>
              <a:rPr lang="en-US" sz="3200" dirty="0">
                <a:solidFill>
                  <a:srgbClr val="C00000"/>
                </a:solidFill>
              </a:rPr>
              <a:t>University’s language doesn’t resonate with them</a:t>
            </a:r>
          </a:p>
        </p:txBody>
      </p:sp>
      <p:sp>
        <p:nvSpPr>
          <p:cNvPr id="7" name="Content Placeholder 6"/>
          <p:cNvSpPr>
            <a:spLocks noGrp="1"/>
          </p:cNvSpPr>
          <p:nvPr>
            <p:ph idx="13"/>
          </p:nvPr>
        </p:nvSpPr>
        <p:spPr>
          <a:xfrm>
            <a:off x="457200" y="1295401"/>
            <a:ext cx="8519330" cy="5410200"/>
          </a:xfrm>
        </p:spPr>
        <p:txBody>
          <a:bodyPr/>
          <a:lstStyle/>
          <a:p>
            <a:pPr algn="ctr"/>
            <a:r>
              <a:rPr lang="en-US" dirty="0" smtClean="0">
                <a:solidFill>
                  <a:schemeClr val="tx1"/>
                </a:solidFill>
              </a:rPr>
              <a:t>Focus Group Findings</a:t>
            </a:r>
            <a:endParaRPr lang="en-US" dirty="0">
              <a:solidFill>
                <a:schemeClr val="tx1"/>
              </a:solidFill>
            </a:endParaRPr>
          </a:p>
        </p:txBody>
      </p:sp>
    </p:spTree>
    <p:extLst>
      <p:ext uri="{BB962C8B-B14F-4D97-AF65-F5344CB8AC3E}">
        <p14:creationId xmlns:p14="http://schemas.microsoft.com/office/powerpoint/2010/main" val="3805194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5"/>
          </p:nvPr>
        </p:nvSpPr>
        <p:spPr/>
        <p:txBody>
          <a:bodyPr/>
          <a:lstStyle/>
          <a:p>
            <a:r>
              <a:rPr lang="en-US" dirty="0" smtClean="0"/>
              <a:t>Student Wellness Center</a:t>
            </a:r>
          </a:p>
          <a:p>
            <a:r>
              <a:rPr lang="en-US" dirty="0" smtClean="0"/>
              <a:t>Student Advocacy Center</a:t>
            </a:r>
            <a:endParaRPr lang="en-US" dirty="0"/>
          </a:p>
        </p:txBody>
      </p:sp>
      <p:sp>
        <p:nvSpPr>
          <p:cNvPr id="6" name="Content Placeholder 5"/>
          <p:cNvSpPr>
            <a:spLocks noGrp="1"/>
          </p:cNvSpPr>
          <p:nvPr>
            <p:ph idx="16"/>
          </p:nvPr>
        </p:nvSpPr>
        <p:spPr/>
        <p:txBody>
          <a:bodyPr/>
          <a:lstStyle/>
          <a:p>
            <a:r>
              <a:rPr lang="en-US" dirty="0"/>
              <a:t>Let’s Talk About Consent</a:t>
            </a:r>
          </a:p>
          <a:p>
            <a:endParaRPr lang="en-US" dirty="0"/>
          </a:p>
        </p:txBody>
      </p:sp>
      <p:sp>
        <p:nvSpPr>
          <p:cNvPr id="2" name="Rounded Rectangle 1"/>
          <p:cNvSpPr/>
          <p:nvPr/>
        </p:nvSpPr>
        <p:spPr>
          <a:xfrm>
            <a:off x="11811000" y="2895600"/>
            <a:ext cx="91440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ounded Rectangle 2"/>
          <p:cNvSpPr/>
          <p:nvPr/>
        </p:nvSpPr>
        <p:spPr>
          <a:xfrm>
            <a:off x="762000" y="1447800"/>
            <a:ext cx="7772400" cy="472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lvl="0" indent="-457200" defTabSz="457200">
              <a:spcBef>
                <a:spcPct val="20000"/>
              </a:spcBef>
              <a:buFont typeface="Arial" pitchFamily="34" charset="0"/>
              <a:buChar char="•"/>
            </a:pPr>
            <a:r>
              <a:rPr lang="en-US" sz="3200" dirty="0">
                <a:solidFill>
                  <a:srgbClr val="BB0000"/>
                </a:solidFill>
              </a:rPr>
              <a:t>Consider anything but a “no” or pushing you away as consent</a:t>
            </a:r>
          </a:p>
          <a:p>
            <a:pPr marL="457200" lvl="0" indent="-457200" defTabSz="457200">
              <a:spcBef>
                <a:spcPct val="20000"/>
              </a:spcBef>
              <a:buFont typeface="Arial" pitchFamily="34" charset="0"/>
              <a:buChar char="•"/>
            </a:pPr>
            <a:r>
              <a:rPr lang="en-US" sz="3200" dirty="0">
                <a:solidFill>
                  <a:srgbClr val="BB0000"/>
                </a:solidFill>
              </a:rPr>
              <a:t>Held traditional views of sexuality and gender expectations </a:t>
            </a:r>
          </a:p>
          <a:p>
            <a:pPr marL="457200" lvl="0" indent="-457200" defTabSz="457200">
              <a:spcBef>
                <a:spcPct val="20000"/>
              </a:spcBef>
              <a:buFont typeface="Arial" pitchFamily="34" charset="0"/>
              <a:buChar char="•"/>
            </a:pPr>
            <a:r>
              <a:rPr lang="en-US" sz="3200" dirty="0">
                <a:solidFill>
                  <a:srgbClr val="BB0000"/>
                </a:solidFill>
              </a:rPr>
              <a:t>Rape myth acceptance and victim-blaming attitudes were seemingly high</a:t>
            </a:r>
          </a:p>
        </p:txBody>
      </p:sp>
    </p:spTree>
    <p:extLst>
      <p:ext uri="{BB962C8B-B14F-4D97-AF65-F5344CB8AC3E}">
        <p14:creationId xmlns:p14="http://schemas.microsoft.com/office/powerpoint/2010/main" val="129078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5"/>
          </p:nvPr>
        </p:nvSpPr>
        <p:spPr/>
        <p:txBody>
          <a:bodyPr/>
          <a:lstStyle/>
          <a:p>
            <a:r>
              <a:rPr lang="en-US" dirty="0" smtClean="0"/>
              <a:t>Student Wellness Center</a:t>
            </a:r>
          </a:p>
          <a:p>
            <a:r>
              <a:rPr lang="en-US" dirty="0" smtClean="0"/>
              <a:t>Student Advocacy Center</a:t>
            </a:r>
            <a:endParaRPr lang="en-US" dirty="0"/>
          </a:p>
        </p:txBody>
      </p:sp>
      <p:sp>
        <p:nvSpPr>
          <p:cNvPr id="6" name="Content Placeholder 5"/>
          <p:cNvSpPr>
            <a:spLocks noGrp="1"/>
          </p:cNvSpPr>
          <p:nvPr>
            <p:ph idx="16"/>
          </p:nvPr>
        </p:nvSpPr>
        <p:spPr/>
        <p:txBody>
          <a:bodyPr/>
          <a:lstStyle/>
          <a:p>
            <a:r>
              <a:rPr lang="en-US" dirty="0"/>
              <a:t>Let’s Talk About Consent</a:t>
            </a:r>
          </a:p>
          <a:p>
            <a:endParaRPr lang="en-US" dirty="0"/>
          </a:p>
        </p:txBody>
      </p:sp>
      <p:sp>
        <p:nvSpPr>
          <p:cNvPr id="2" name="Rounded Rectangle 1"/>
          <p:cNvSpPr/>
          <p:nvPr/>
        </p:nvSpPr>
        <p:spPr>
          <a:xfrm>
            <a:off x="11811000" y="2895600"/>
            <a:ext cx="914400"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ed Rectangle 3"/>
          <p:cNvSpPr/>
          <p:nvPr/>
        </p:nvSpPr>
        <p:spPr>
          <a:xfrm>
            <a:off x="685800" y="1895061"/>
            <a:ext cx="7772400" cy="4419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2800" dirty="0" smtClean="0">
                <a:solidFill>
                  <a:srgbClr val="C00000"/>
                </a:solidFill>
              </a:rPr>
              <a:t>“Results of Lawyer’s research in 2010 suggest that prevention efforts may be enhanced by a more comprehensive discussion that includes the relationship between alcohol and drug consumption among college females and risk for sexual assault.”</a:t>
            </a:r>
          </a:p>
          <a:p>
            <a:endParaRPr lang="en-US" sz="2800" dirty="0" smtClean="0">
              <a:solidFill>
                <a:srgbClr val="C00000"/>
              </a:solidFill>
            </a:endParaRPr>
          </a:p>
          <a:p>
            <a:r>
              <a:rPr lang="en-US" sz="2000" dirty="0" smtClean="0">
                <a:solidFill>
                  <a:schemeClr val="tx1"/>
                </a:solidFill>
              </a:rPr>
              <a:t>(Lawyer, 2010)</a:t>
            </a:r>
            <a:endParaRPr lang="en-US" sz="2000" dirty="0">
              <a:solidFill>
                <a:schemeClr val="tx1"/>
              </a:solidFill>
            </a:endParaRPr>
          </a:p>
        </p:txBody>
      </p:sp>
      <p:sp>
        <p:nvSpPr>
          <p:cNvPr id="9" name="Content Placeholder 5"/>
          <p:cNvSpPr>
            <a:spLocks noGrp="1"/>
          </p:cNvSpPr>
          <p:nvPr>
            <p:ph idx="16"/>
          </p:nvPr>
        </p:nvSpPr>
        <p:spPr>
          <a:xfrm>
            <a:off x="914400" y="1371585"/>
            <a:ext cx="6934200" cy="381015"/>
          </a:xfrm>
        </p:spPr>
        <p:txBody>
          <a:bodyPr/>
          <a:lstStyle/>
          <a:p>
            <a:pPr algn="ctr"/>
            <a:r>
              <a:rPr lang="en-US" sz="2400" dirty="0" smtClean="0"/>
              <a:t>Sexual Violence Prevention Efforts</a:t>
            </a:r>
            <a:endParaRPr lang="en-US" sz="2400" dirty="0"/>
          </a:p>
        </p:txBody>
      </p:sp>
    </p:spTree>
    <p:extLst>
      <p:ext uri="{BB962C8B-B14F-4D97-AF65-F5344CB8AC3E}">
        <p14:creationId xmlns:p14="http://schemas.microsoft.com/office/powerpoint/2010/main" val="340458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5"/>
          </p:nvPr>
        </p:nvSpPr>
        <p:spPr/>
        <p:txBody>
          <a:bodyPr/>
          <a:lstStyle/>
          <a:p>
            <a:r>
              <a:rPr lang="en-US" dirty="0" smtClean="0"/>
              <a:t>Student Wellness Center</a:t>
            </a:r>
          </a:p>
          <a:p>
            <a:r>
              <a:rPr lang="en-US" dirty="0" smtClean="0"/>
              <a:t>Student Advocacy Center</a:t>
            </a:r>
            <a:endParaRPr lang="en-US" dirty="0"/>
          </a:p>
        </p:txBody>
      </p:sp>
      <p:sp>
        <p:nvSpPr>
          <p:cNvPr id="6" name="Content Placeholder 5"/>
          <p:cNvSpPr>
            <a:spLocks noGrp="1"/>
          </p:cNvSpPr>
          <p:nvPr>
            <p:ph idx="16"/>
          </p:nvPr>
        </p:nvSpPr>
        <p:spPr>
          <a:xfrm>
            <a:off x="6248400" y="1052951"/>
            <a:ext cx="2709810" cy="318649"/>
          </a:xfrm>
        </p:spPr>
        <p:txBody>
          <a:bodyPr/>
          <a:lstStyle/>
          <a:p>
            <a:r>
              <a:rPr lang="en-US" dirty="0" smtClean="0"/>
              <a:t>Let’s Talk About Consent</a:t>
            </a:r>
            <a:endParaRPr lang="en-US" dirty="0"/>
          </a:p>
        </p:txBody>
      </p:sp>
      <p:sp>
        <p:nvSpPr>
          <p:cNvPr id="4" name="Content Placeholder 3"/>
          <p:cNvSpPr>
            <a:spLocks noGrp="1"/>
          </p:cNvSpPr>
          <p:nvPr>
            <p:ph idx="14"/>
          </p:nvPr>
        </p:nvSpPr>
        <p:spPr>
          <a:xfrm>
            <a:off x="762000" y="1447801"/>
            <a:ext cx="7620000" cy="533399"/>
          </a:xfrm>
        </p:spPr>
        <p:txBody>
          <a:bodyPr/>
          <a:lstStyle/>
          <a:p>
            <a:r>
              <a:rPr lang="en-US" dirty="0" smtClean="0">
                <a:solidFill>
                  <a:schemeClr val="tx1"/>
                </a:solidFill>
              </a:rPr>
              <a:t>Implications for the Future</a:t>
            </a:r>
          </a:p>
          <a:p>
            <a:endParaRPr lang="en-US" dirty="0" smtClean="0">
              <a:solidFill>
                <a:schemeClr val="tx1"/>
              </a:solidFill>
            </a:endParaRPr>
          </a:p>
        </p:txBody>
      </p:sp>
      <p:sp>
        <p:nvSpPr>
          <p:cNvPr id="2" name="Rounded Rectangle 1"/>
          <p:cNvSpPr/>
          <p:nvPr/>
        </p:nvSpPr>
        <p:spPr>
          <a:xfrm>
            <a:off x="685800" y="2133600"/>
            <a:ext cx="7848600" cy="4343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r>
              <a:rPr lang="en-US" sz="3200" dirty="0">
                <a:solidFill>
                  <a:srgbClr val="C00000"/>
                </a:solidFill>
              </a:rPr>
              <a:t>“Affirmative Consent” policy</a:t>
            </a:r>
          </a:p>
          <a:p>
            <a:pPr marL="457200" indent="-457200">
              <a:buFont typeface="Arial" panose="020B0604020202020204" pitchFamily="34" charset="0"/>
              <a:buChar char="•"/>
            </a:pPr>
            <a:r>
              <a:rPr lang="en-US" sz="3200" dirty="0">
                <a:solidFill>
                  <a:srgbClr val="C00000"/>
                </a:solidFill>
              </a:rPr>
              <a:t>Dismissal as the standard sanctioning policy for sexual assault </a:t>
            </a:r>
            <a:endParaRPr lang="en-US" sz="3200" dirty="0" smtClean="0">
              <a:solidFill>
                <a:srgbClr val="C00000"/>
              </a:solidFill>
            </a:endParaRPr>
          </a:p>
          <a:p>
            <a:pPr marL="457200" indent="-457200">
              <a:buFont typeface="Arial" panose="020B0604020202020204" pitchFamily="34" charset="0"/>
              <a:buChar char="•"/>
            </a:pPr>
            <a:r>
              <a:rPr lang="en-US" sz="3200" dirty="0" smtClean="0">
                <a:solidFill>
                  <a:srgbClr val="C00000"/>
                </a:solidFill>
              </a:rPr>
              <a:t>Use of outside investigators</a:t>
            </a:r>
            <a:endParaRPr lang="en-US" sz="3200" dirty="0" smtClean="0">
              <a:solidFill>
                <a:srgbClr val="C00000"/>
              </a:solidFill>
            </a:endParaRPr>
          </a:p>
          <a:p>
            <a:pPr marL="457200" indent="-457200">
              <a:buFont typeface="Arial" panose="020B0604020202020204" pitchFamily="34" charset="0"/>
              <a:buChar char="•"/>
            </a:pPr>
            <a:r>
              <a:rPr lang="en-US" sz="3200" dirty="0" smtClean="0">
                <a:solidFill>
                  <a:srgbClr val="C00000"/>
                </a:solidFill>
              </a:rPr>
              <a:t>Role of alcohol</a:t>
            </a:r>
          </a:p>
          <a:p>
            <a:pPr marL="457200" indent="-457200">
              <a:buFont typeface="Arial" panose="020B0604020202020204" pitchFamily="34" charset="0"/>
              <a:buChar char="•"/>
            </a:pPr>
            <a:r>
              <a:rPr lang="en-US" sz="3200" dirty="0" smtClean="0">
                <a:solidFill>
                  <a:srgbClr val="C00000"/>
                </a:solidFill>
              </a:rPr>
              <a:t>Neurobiology of trauma</a:t>
            </a:r>
            <a:endParaRPr lang="en-US" sz="3200" dirty="0">
              <a:solidFill>
                <a:srgbClr val="C00000"/>
              </a:solidFill>
            </a:endParaRPr>
          </a:p>
          <a:p>
            <a:pPr marL="457200" indent="-457200">
              <a:buFont typeface="Arial" panose="020B0604020202020204" pitchFamily="34" charset="0"/>
              <a:buChar char="•"/>
            </a:pPr>
            <a:r>
              <a:rPr lang="en-US" sz="3200" dirty="0" smtClean="0">
                <a:solidFill>
                  <a:srgbClr val="C00000"/>
                </a:solidFill>
              </a:rPr>
              <a:t>AAU survey – allows comparison</a:t>
            </a:r>
          </a:p>
        </p:txBody>
      </p:sp>
    </p:spTree>
    <p:extLst>
      <p:ext uri="{BB962C8B-B14F-4D97-AF65-F5344CB8AC3E}">
        <p14:creationId xmlns:p14="http://schemas.microsoft.com/office/powerpoint/2010/main" val="417136570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381000" y="1295400"/>
            <a:ext cx="8595530" cy="5060951"/>
          </a:xfrm>
        </p:spPr>
        <p:txBody>
          <a:bodyPr/>
          <a:lstStyle/>
          <a:p>
            <a:pPr>
              <a:lnSpc>
                <a:spcPct val="150000"/>
              </a:lnSpc>
            </a:pPr>
            <a:r>
              <a:rPr lang="en-US" dirty="0" smtClean="0">
                <a:solidFill>
                  <a:schemeClr val="tx1"/>
                </a:solidFill>
              </a:rPr>
              <a:t>Learning Outcomes</a:t>
            </a:r>
          </a:p>
          <a:p>
            <a:pPr marL="514350" indent="-514350">
              <a:lnSpc>
                <a:spcPct val="150000"/>
              </a:lnSpc>
              <a:buAutoNum type="arabicParenR"/>
            </a:pPr>
            <a:r>
              <a:rPr lang="en-US" sz="2800" dirty="0" smtClean="0"/>
              <a:t>Understand </a:t>
            </a:r>
            <a:r>
              <a:rPr lang="en-US" sz="2800" dirty="0"/>
              <a:t>the complex issues </a:t>
            </a:r>
            <a:endParaRPr lang="en-US" sz="2800" dirty="0" smtClean="0"/>
          </a:p>
          <a:p>
            <a:pPr marL="514350" indent="-514350">
              <a:buAutoNum type="arabicParenR"/>
            </a:pPr>
            <a:r>
              <a:rPr lang="en-US" sz="2800" dirty="0" smtClean="0"/>
              <a:t>Understand </a:t>
            </a:r>
            <a:r>
              <a:rPr lang="en-US" sz="2800" dirty="0"/>
              <a:t>the impact </a:t>
            </a:r>
            <a:r>
              <a:rPr lang="en-US" sz="2800" dirty="0" smtClean="0"/>
              <a:t>of alcohol</a:t>
            </a:r>
            <a:r>
              <a:rPr lang="en-US" sz="2800" dirty="0"/>
              <a:t>, communication, and social norms </a:t>
            </a:r>
            <a:endParaRPr lang="en-US" sz="2800" dirty="0" smtClean="0"/>
          </a:p>
          <a:p>
            <a:pPr marL="514350" indent="-514350">
              <a:buAutoNum type="arabicParenR"/>
            </a:pPr>
            <a:r>
              <a:rPr lang="en-US" sz="2800" dirty="0" smtClean="0"/>
              <a:t>Identify </a:t>
            </a:r>
            <a:r>
              <a:rPr lang="en-US" sz="2800" dirty="0"/>
              <a:t>ways to engage students in meaningful discussions </a:t>
            </a:r>
            <a:endParaRPr lang="en-US" sz="2800" dirty="0" smtClean="0"/>
          </a:p>
          <a:p>
            <a:pPr marL="514350" indent="-514350">
              <a:buAutoNum type="arabicParenR"/>
            </a:pPr>
            <a:r>
              <a:rPr lang="en-US" sz="2800" dirty="0" smtClean="0"/>
              <a:t>Identify </a:t>
            </a:r>
            <a:r>
              <a:rPr lang="en-US" sz="2800" dirty="0"/>
              <a:t>strategies for involving partners across </a:t>
            </a:r>
            <a:r>
              <a:rPr lang="en-US" sz="2800" dirty="0" smtClean="0"/>
              <a:t>campus</a:t>
            </a:r>
            <a:endParaRPr lang="en-US" sz="2800" dirty="0"/>
          </a:p>
        </p:txBody>
      </p:sp>
      <p:sp>
        <p:nvSpPr>
          <p:cNvPr id="5" name="Content Placeholder 4"/>
          <p:cNvSpPr>
            <a:spLocks noGrp="1"/>
          </p:cNvSpPr>
          <p:nvPr>
            <p:ph idx="15"/>
          </p:nvPr>
        </p:nvSpPr>
        <p:spPr/>
        <p:txBody>
          <a:bodyPr/>
          <a:lstStyle/>
          <a:p>
            <a:r>
              <a:rPr lang="en-US" dirty="0"/>
              <a:t>Student Wellness Center</a:t>
            </a:r>
          </a:p>
          <a:p>
            <a:r>
              <a:rPr lang="en-US" dirty="0"/>
              <a:t>Student Advocacy Center</a:t>
            </a:r>
          </a:p>
          <a:p>
            <a:endParaRPr lang="en-US" dirty="0"/>
          </a:p>
        </p:txBody>
      </p:sp>
      <p:sp>
        <p:nvSpPr>
          <p:cNvPr id="6" name="Content Placeholder 5"/>
          <p:cNvSpPr>
            <a:spLocks noGrp="1"/>
          </p:cNvSpPr>
          <p:nvPr>
            <p:ph idx="16"/>
          </p:nvPr>
        </p:nvSpPr>
        <p:spPr/>
        <p:txBody>
          <a:bodyPr/>
          <a:lstStyle/>
          <a:p>
            <a:r>
              <a:rPr lang="en-US" dirty="0" smtClean="0"/>
              <a:t>Let’s Talk About Consent</a:t>
            </a:r>
            <a:endParaRPr lang="en-US" dirty="0"/>
          </a:p>
        </p:txBody>
      </p:sp>
    </p:spTree>
    <p:extLst>
      <p:ext uri="{BB962C8B-B14F-4D97-AF65-F5344CB8AC3E}">
        <p14:creationId xmlns:p14="http://schemas.microsoft.com/office/powerpoint/2010/main" val="2439671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5"/>
          </p:nvPr>
        </p:nvSpPr>
        <p:spPr>
          <a:xfrm>
            <a:off x="5573888" y="229810"/>
            <a:ext cx="3392206" cy="668812"/>
          </a:xfrm>
        </p:spPr>
        <p:txBody>
          <a:bodyPr/>
          <a:lstStyle/>
          <a:p>
            <a:r>
              <a:rPr lang="en-US" dirty="0" smtClean="0"/>
              <a:t>Student Wellness </a:t>
            </a:r>
            <a:r>
              <a:rPr lang="en-US" dirty="0"/>
              <a:t>Center</a:t>
            </a:r>
          </a:p>
          <a:p>
            <a:r>
              <a:rPr lang="en-US" dirty="0"/>
              <a:t>Student Advocacy Center</a:t>
            </a:r>
          </a:p>
          <a:p>
            <a:endParaRPr lang="en-US" dirty="0"/>
          </a:p>
        </p:txBody>
      </p:sp>
      <p:graphicFrame>
        <p:nvGraphicFramePr>
          <p:cNvPr id="2" name="Diagram 1"/>
          <p:cNvGraphicFramePr/>
          <p:nvPr>
            <p:extLst>
              <p:ext uri="{D42A27DB-BD31-4B8C-83A1-F6EECF244321}">
                <p14:modId xmlns:p14="http://schemas.microsoft.com/office/powerpoint/2010/main" val="1938685198"/>
              </p:ext>
            </p:extLst>
          </p:nvPr>
        </p:nvGraphicFramePr>
        <p:xfrm>
          <a:off x="457200" y="1295400"/>
          <a:ext cx="8360228" cy="49602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6"/>
          <p:cNvSpPr>
            <a:spLocks noGrp="1"/>
          </p:cNvSpPr>
          <p:nvPr>
            <p:ph idx="4294967295"/>
          </p:nvPr>
        </p:nvSpPr>
        <p:spPr>
          <a:xfrm>
            <a:off x="4315389" y="990601"/>
            <a:ext cx="4642821" cy="304799"/>
          </a:xfrm>
          <a:prstGeom prst="rect">
            <a:avLst/>
          </a:prstGeom>
        </p:spPr>
        <p:txBody>
          <a:bodyPr/>
          <a:lstStyle/>
          <a:p>
            <a:pPr algn="r"/>
            <a:r>
              <a:rPr lang="en-US" sz="1800" dirty="0" smtClean="0"/>
              <a:t>Let’s Talk About Consent</a:t>
            </a:r>
            <a:endParaRPr lang="en-US" sz="1800" dirty="0"/>
          </a:p>
        </p:txBody>
      </p:sp>
    </p:spTree>
    <p:extLst>
      <p:ext uri="{BB962C8B-B14F-4D97-AF65-F5344CB8AC3E}">
        <p14:creationId xmlns:p14="http://schemas.microsoft.com/office/powerpoint/2010/main" val="1111297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smtClean="0"/>
              <a:t>Student Wellness Center</a:t>
            </a:r>
          </a:p>
          <a:p>
            <a:r>
              <a:rPr lang="en-US" dirty="0" smtClean="0"/>
              <a:t>Student Advocacy Center</a:t>
            </a:r>
            <a:endParaRPr lang="en-US" dirty="0"/>
          </a:p>
        </p:txBody>
      </p:sp>
      <p:sp>
        <p:nvSpPr>
          <p:cNvPr id="3" name="Content Placeholder 2"/>
          <p:cNvSpPr>
            <a:spLocks noGrp="1"/>
          </p:cNvSpPr>
          <p:nvPr>
            <p:ph idx="16"/>
          </p:nvPr>
        </p:nvSpPr>
        <p:spPr/>
        <p:txBody>
          <a:bodyPr/>
          <a:lstStyle/>
          <a:p>
            <a:r>
              <a:rPr lang="en-US" dirty="0" smtClean="0"/>
              <a:t>Let’s Talk About Consent</a:t>
            </a:r>
            <a:endParaRPr lang="en-US" dirty="0"/>
          </a:p>
        </p:txBody>
      </p:sp>
      <p:sp>
        <p:nvSpPr>
          <p:cNvPr id="4" name="Content Placeholder 3"/>
          <p:cNvSpPr>
            <a:spLocks noGrp="1"/>
          </p:cNvSpPr>
          <p:nvPr>
            <p:ph idx="14"/>
          </p:nvPr>
        </p:nvSpPr>
        <p:spPr>
          <a:xfrm>
            <a:off x="914400" y="1219200"/>
            <a:ext cx="7391399" cy="838200"/>
          </a:xfrm>
        </p:spPr>
        <p:txBody>
          <a:bodyPr/>
          <a:lstStyle/>
          <a:p>
            <a:r>
              <a:rPr lang="en-US" dirty="0" smtClean="0">
                <a:solidFill>
                  <a:schemeClr val="tx1"/>
                </a:solidFill>
              </a:rPr>
              <a:t>Antioch College</a:t>
            </a:r>
          </a:p>
          <a:p>
            <a:r>
              <a:rPr lang="en-US" dirty="0" smtClean="0">
                <a:solidFill>
                  <a:schemeClr val="tx1"/>
                </a:solidFill>
              </a:rPr>
              <a:t>Sexual Offense Prevention Policy</a:t>
            </a:r>
          </a:p>
          <a:p>
            <a:pPr algn="l"/>
            <a:endParaRPr lang="en-US" sz="2800" dirty="0">
              <a:solidFill>
                <a:schemeClr val="tx1"/>
              </a:solidFill>
            </a:endParaRPr>
          </a:p>
        </p:txBody>
      </p:sp>
      <p:sp>
        <p:nvSpPr>
          <p:cNvPr id="5" name="Rounded Rectangle 4"/>
          <p:cNvSpPr/>
          <p:nvPr/>
        </p:nvSpPr>
        <p:spPr>
          <a:xfrm>
            <a:off x="381000" y="2286000"/>
            <a:ext cx="8382000" cy="40386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r>
              <a:rPr lang="en-US" sz="2800" dirty="0">
                <a:solidFill>
                  <a:srgbClr val="C00000"/>
                </a:solidFill>
              </a:rPr>
              <a:t>Consent must be obtained each and every time there is sexual activity</a:t>
            </a:r>
          </a:p>
          <a:p>
            <a:pPr marL="457200" indent="-457200">
              <a:buFont typeface="Arial" panose="020B0604020202020204" pitchFamily="34" charset="0"/>
              <a:buChar char="•"/>
            </a:pPr>
            <a:r>
              <a:rPr lang="en-US" sz="2800" dirty="0">
                <a:solidFill>
                  <a:srgbClr val="C00000"/>
                </a:solidFill>
              </a:rPr>
              <a:t>The person who initiates sexual conduct is responsible for verbally asking for the “consent” of the individual(s) involved</a:t>
            </a:r>
          </a:p>
          <a:p>
            <a:pPr marL="457200" indent="-457200">
              <a:buFont typeface="Arial" panose="020B0604020202020204" pitchFamily="34" charset="0"/>
              <a:buChar char="•"/>
            </a:pPr>
            <a:r>
              <a:rPr lang="en-US" sz="2800" dirty="0">
                <a:solidFill>
                  <a:srgbClr val="C00000"/>
                </a:solidFill>
              </a:rPr>
              <a:t>The person with whom sexual conduct is initiated must verbally express “consent” or “lack of consent”</a:t>
            </a:r>
          </a:p>
        </p:txBody>
      </p:sp>
    </p:spTree>
    <p:extLst>
      <p:ext uri="{BB962C8B-B14F-4D97-AF65-F5344CB8AC3E}">
        <p14:creationId xmlns:p14="http://schemas.microsoft.com/office/powerpoint/2010/main" val="4186049767"/>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smtClean="0"/>
              <a:t>Student Wellness Center</a:t>
            </a:r>
          </a:p>
          <a:p>
            <a:r>
              <a:rPr lang="en-US" smtClean="0"/>
              <a:t>Student Advocacy Center</a:t>
            </a:r>
            <a:endParaRPr lang="en-US" dirty="0"/>
          </a:p>
        </p:txBody>
      </p:sp>
      <p:sp>
        <p:nvSpPr>
          <p:cNvPr id="3" name="Content Placeholder 2"/>
          <p:cNvSpPr>
            <a:spLocks noGrp="1"/>
          </p:cNvSpPr>
          <p:nvPr>
            <p:ph idx="16"/>
          </p:nvPr>
        </p:nvSpPr>
        <p:spPr/>
        <p:txBody>
          <a:bodyPr/>
          <a:lstStyle/>
          <a:p>
            <a:r>
              <a:rPr lang="en-US" smtClean="0"/>
              <a:t>Let’s Talk About Consent</a:t>
            </a:r>
            <a:endParaRPr lang="en-US" dirty="0"/>
          </a:p>
        </p:txBody>
      </p:sp>
      <p:sp>
        <p:nvSpPr>
          <p:cNvPr id="5" name="Content Placeholder 3"/>
          <p:cNvSpPr>
            <a:spLocks noGrp="1"/>
          </p:cNvSpPr>
          <p:nvPr>
            <p:ph idx="14"/>
          </p:nvPr>
        </p:nvSpPr>
        <p:spPr/>
        <p:txBody>
          <a:bodyPr/>
          <a:lstStyle/>
          <a:p>
            <a:r>
              <a:rPr lang="en-US" sz="2800" smtClean="0">
                <a:solidFill>
                  <a:schemeClr val="tx1"/>
                </a:solidFill>
              </a:rPr>
              <a:t>Antioch College, cont.</a:t>
            </a:r>
            <a:endParaRPr lang="en-US" sz="2800" dirty="0" smtClean="0">
              <a:solidFill>
                <a:schemeClr val="tx1"/>
              </a:solidFill>
            </a:endParaRPr>
          </a:p>
        </p:txBody>
      </p:sp>
      <p:sp>
        <p:nvSpPr>
          <p:cNvPr id="6" name="Rounded Rectangle 5"/>
          <p:cNvSpPr/>
          <p:nvPr/>
        </p:nvSpPr>
        <p:spPr>
          <a:xfrm>
            <a:off x="381000" y="2362200"/>
            <a:ext cx="8382000" cy="3962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endParaRPr lang="en-US" sz="2600" dirty="0" smtClean="0">
              <a:solidFill>
                <a:srgbClr val="C00000"/>
              </a:solidFill>
            </a:endParaRPr>
          </a:p>
          <a:p>
            <a:pPr marL="457200" indent="-457200">
              <a:buFont typeface="Arial" panose="020B0604020202020204" pitchFamily="34" charset="0"/>
              <a:buChar char="•"/>
            </a:pPr>
            <a:endParaRPr lang="en-US" sz="2600" dirty="0" smtClean="0">
              <a:solidFill>
                <a:srgbClr val="C00000"/>
              </a:solidFill>
            </a:endParaRPr>
          </a:p>
          <a:p>
            <a:pPr marL="457200" indent="-457200">
              <a:buFont typeface="Arial" panose="020B0604020202020204" pitchFamily="34" charset="0"/>
              <a:buChar char="•"/>
            </a:pPr>
            <a:r>
              <a:rPr lang="en-US" sz="2600" dirty="0" smtClean="0">
                <a:solidFill>
                  <a:srgbClr val="C00000"/>
                </a:solidFill>
              </a:rPr>
              <a:t>Each </a:t>
            </a:r>
            <a:r>
              <a:rPr lang="en-US" sz="2600" dirty="0">
                <a:solidFill>
                  <a:srgbClr val="C00000"/>
                </a:solidFill>
              </a:rPr>
              <a:t>new level of sexual activity requires consent</a:t>
            </a:r>
          </a:p>
          <a:p>
            <a:pPr marL="457200" indent="-457200">
              <a:buFont typeface="Arial" panose="020B0604020202020204" pitchFamily="34" charset="0"/>
              <a:buChar char="•"/>
            </a:pPr>
            <a:r>
              <a:rPr lang="en-US" sz="2600" dirty="0">
                <a:solidFill>
                  <a:srgbClr val="C00000"/>
                </a:solidFill>
              </a:rPr>
              <a:t>In order for “consent” to be valid, all parties must have unimpaired judgment and shared understanding of the nature of the act to which they are consenting, including the use of safer sex practices</a:t>
            </a:r>
          </a:p>
          <a:p>
            <a:pPr marL="457200" indent="-457200">
              <a:buFont typeface="Arial" panose="020B0604020202020204" pitchFamily="34" charset="0"/>
              <a:buChar char="•"/>
            </a:pPr>
            <a:r>
              <a:rPr lang="en-US" sz="2600" dirty="0">
                <a:solidFill>
                  <a:srgbClr val="C00000"/>
                </a:solidFill>
              </a:rPr>
              <a:t>All parties must disclose personal risk factors and known STIs</a:t>
            </a:r>
          </a:p>
          <a:p>
            <a:endParaRPr lang="en-US" sz="2800" dirty="0">
              <a:solidFill>
                <a:schemeClr val="tx1"/>
              </a:solidFill>
            </a:endParaRPr>
          </a:p>
          <a:p>
            <a:r>
              <a:rPr lang="en-US" sz="2400" dirty="0">
                <a:solidFill>
                  <a:schemeClr val="tx1"/>
                </a:solidFill>
              </a:rPr>
              <a:t>Antioch College 2013-14 Student Handbook</a:t>
            </a:r>
            <a:endParaRPr lang="en-US" sz="2400" dirty="0">
              <a:solidFill>
                <a:schemeClr val="tx1"/>
              </a:solidFill>
            </a:endParaRPr>
          </a:p>
        </p:txBody>
      </p:sp>
    </p:spTree>
    <p:extLst>
      <p:ext uri="{BB962C8B-B14F-4D97-AF65-F5344CB8AC3E}">
        <p14:creationId xmlns:p14="http://schemas.microsoft.com/office/powerpoint/2010/main" val="5027300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5"/>
          </p:nvPr>
        </p:nvSpPr>
        <p:spPr/>
        <p:txBody>
          <a:bodyPr/>
          <a:lstStyle/>
          <a:p>
            <a:r>
              <a:rPr lang="en-US" dirty="0" smtClean="0"/>
              <a:t>Student Wellness Center</a:t>
            </a:r>
          </a:p>
          <a:p>
            <a:r>
              <a:rPr lang="en-US" dirty="0" smtClean="0"/>
              <a:t>Student Advocacy Center</a:t>
            </a:r>
            <a:endParaRPr lang="en-US" dirty="0"/>
          </a:p>
        </p:txBody>
      </p:sp>
      <p:sp>
        <p:nvSpPr>
          <p:cNvPr id="6" name="Content Placeholder 5"/>
          <p:cNvSpPr>
            <a:spLocks noGrp="1"/>
          </p:cNvSpPr>
          <p:nvPr>
            <p:ph idx="16"/>
          </p:nvPr>
        </p:nvSpPr>
        <p:spPr>
          <a:xfrm>
            <a:off x="4343400" y="914400"/>
            <a:ext cx="4642821" cy="636119"/>
          </a:xfrm>
        </p:spPr>
        <p:txBody>
          <a:bodyPr/>
          <a:lstStyle/>
          <a:p>
            <a:r>
              <a:rPr lang="en-US" dirty="0" smtClean="0"/>
              <a:t>Let’s Talk About Consent</a:t>
            </a:r>
            <a:endParaRPr lang="en-US" dirty="0"/>
          </a:p>
        </p:txBody>
      </p:sp>
      <p:sp>
        <p:nvSpPr>
          <p:cNvPr id="4" name="Content Placeholder 3"/>
          <p:cNvSpPr>
            <a:spLocks noGrp="1"/>
          </p:cNvSpPr>
          <p:nvPr>
            <p:ph idx="14"/>
          </p:nvPr>
        </p:nvSpPr>
        <p:spPr>
          <a:xfrm>
            <a:off x="533400" y="1371601"/>
            <a:ext cx="7924800" cy="609600"/>
          </a:xfrm>
        </p:spPr>
        <p:txBody>
          <a:bodyPr/>
          <a:lstStyle/>
          <a:p>
            <a:r>
              <a:rPr lang="en-US" sz="2800" dirty="0" smtClean="0">
                <a:solidFill>
                  <a:schemeClr val="tx1"/>
                </a:solidFill>
              </a:rPr>
              <a:t>Relationship to “Dear Colleague” Letter</a:t>
            </a:r>
          </a:p>
          <a:p>
            <a:pPr algn="l"/>
            <a:endParaRPr lang="en-US" sz="2800" dirty="0" smtClean="0">
              <a:solidFill>
                <a:schemeClr val="tx1"/>
              </a:solidFill>
            </a:endParaRPr>
          </a:p>
        </p:txBody>
      </p:sp>
      <p:sp>
        <p:nvSpPr>
          <p:cNvPr id="3" name="Rounded Rectangle 2"/>
          <p:cNvSpPr/>
          <p:nvPr/>
        </p:nvSpPr>
        <p:spPr>
          <a:xfrm>
            <a:off x="838200" y="1981200"/>
            <a:ext cx="7543800" cy="44759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r>
              <a:rPr lang="en-US" sz="3000" dirty="0">
                <a:solidFill>
                  <a:srgbClr val="C00000"/>
                </a:solidFill>
              </a:rPr>
              <a:t>Definition of sexual violence includes acts perpetrated when a person is incapable </a:t>
            </a:r>
            <a:r>
              <a:rPr lang="en-US" sz="3000" dirty="0" smtClean="0">
                <a:solidFill>
                  <a:srgbClr val="C00000"/>
                </a:solidFill>
              </a:rPr>
              <a:t>of </a:t>
            </a:r>
            <a:r>
              <a:rPr lang="en-US" sz="3000" dirty="0">
                <a:solidFill>
                  <a:srgbClr val="C00000"/>
                </a:solidFill>
              </a:rPr>
              <a:t>giving consent</a:t>
            </a:r>
          </a:p>
          <a:p>
            <a:pPr marL="457200" indent="-457200">
              <a:buFont typeface="Arial" panose="020B0604020202020204" pitchFamily="34" charset="0"/>
              <a:buChar char="•"/>
            </a:pPr>
            <a:r>
              <a:rPr lang="en-US" sz="3000" dirty="0">
                <a:solidFill>
                  <a:srgbClr val="C00000"/>
                </a:solidFill>
              </a:rPr>
              <a:t>Obligation to use “preponderance of evidence” standard to resolve complaints</a:t>
            </a:r>
          </a:p>
          <a:p>
            <a:pPr marL="457200" indent="-457200">
              <a:buFont typeface="Arial" panose="020B0604020202020204" pitchFamily="34" charset="0"/>
              <a:buChar char="•"/>
            </a:pPr>
            <a:r>
              <a:rPr lang="en-US" sz="3000" dirty="0">
                <a:solidFill>
                  <a:srgbClr val="C00000"/>
                </a:solidFill>
              </a:rPr>
              <a:t>“Take prompt and effective steps to end the sexual violence, prevent its recurrence, and address its effects…”</a:t>
            </a:r>
          </a:p>
        </p:txBody>
      </p:sp>
    </p:spTree>
    <p:extLst>
      <p:ext uri="{BB962C8B-B14F-4D97-AF65-F5344CB8AC3E}">
        <p14:creationId xmlns:p14="http://schemas.microsoft.com/office/powerpoint/2010/main" val="537174100"/>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smtClean="0"/>
              <a:t>Student Wellness Center</a:t>
            </a:r>
          </a:p>
          <a:p>
            <a:r>
              <a:rPr lang="en-US" dirty="0" smtClean="0"/>
              <a:t>Student Advocacy Center</a:t>
            </a:r>
          </a:p>
          <a:p>
            <a:endParaRPr lang="en-US" dirty="0"/>
          </a:p>
        </p:txBody>
      </p:sp>
      <p:sp>
        <p:nvSpPr>
          <p:cNvPr id="3" name="Content Placeholder 2"/>
          <p:cNvSpPr>
            <a:spLocks noGrp="1"/>
          </p:cNvSpPr>
          <p:nvPr>
            <p:ph idx="16"/>
          </p:nvPr>
        </p:nvSpPr>
        <p:spPr/>
        <p:txBody>
          <a:bodyPr/>
          <a:lstStyle/>
          <a:p>
            <a:r>
              <a:rPr lang="en-US" dirty="0" smtClean="0"/>
              <a:t>Let’s Talk About Consent</a:t>
            </a:r>
            <a:endParaRPr lang="en-US" dirty="0"/>
          </a:p>
        </p:txBody>
      </p:sp>
      <p:sp>
        <p:nvSpPr>
          <p:cNvPr id="4" name="Content Placeholder 3"/>
          <p:cNvSpPr>
            <a:spLocks noGrp="1"/>
          </p:cNvSpPr>
          <p:nvPr>
            <p:ph idx="14"/>
          </p:nvPr>
        </p:nvSpPr>
        <p:spPr>
          <a:xfrm>
            <a:off x="838200" y="1676400"/>
            <a:ext cx="7438797" cy="457200"/>
          </a:xfrm>
        </p:spPr>
        <p:txBody>
          <a:bodyPr/>
          <a:lstStyle/>
          <a:p>
            <a:r>
              <a:rPr lang="en-US" sz="2800" dirty="0" smtClean="0">
                <a:solidFill>
                  <a:schemeClr val="tx1"/>
                </a:solidFill>
              </a:rPr>
              <a:t>Complexity of Consent</a:t>
            </a:r>
          </a:p>
        </p:txBody>
      </p:sp>
      <p:sp>
        <p:nvSpPr>
          <p:cNvPr id="5" name="Rounded Rectangle 4"/>
          <p:cNvSpPr/>
          <p:nvPr/>
        </p:nvSpPr>
        <p:spPr>
          <a:xfrm>
            <a:off x="685800" y="2362200"/>
            <a:ext cx="7696200" cy="41148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r>
              <a:rPr lang="en-US" sz="3000" dirty="0">
                <a:solidFill>
                  <a:srgbClr val="C00000"/>
                </a:solidFill>
              </a:rPr>
              <a:t>The word “consent” is easily defined</a:t>
            </a:r>
          </a:p>
          <a:p>
            <a:pPr marL="457200" indent="-457200">
              <a:buFont typeface="Arial" panose="020B0604020202020204" pitchFamily="34" charset="0"/>
              <a:buChar char="•"/>
            </a:pPr>
            <a:r>
              <a:rPr lang="en-US" sz="3000" dirty="0">
                <a:solidFill>
                  <a:srgbClr val="C00000"/>
                </a:solidFill>
              </a:rPr>
              <a:t>Laws and codes of student conduct clearly state that consent must be present AND that a person cannot consent if they are substantially impaired</a:t>
            </a:r>
          </a:p>
          <a:p>
            <a:pPr marL="457200" indent="-457200">
              <a:buFont typeface="Arial" panose="020B0604020202020204" pitchFamily="34" charset="0"/>
              <a:buChar char="•"/>
            </a:pPr>
            <a:r>
              <a:rPr lang="en-US" sz="3000" dirty="0">
                <a:solidFill>
                  <a:srgbClr val="C00000"/>
                </a:solidFill>
              </a:rPr>
              <a:t>Alcohol and drugs are clearly understood as impairing functioning</a:t>
            </a:r>
          </a:p>
        </p:txBody>
      </p:sp>
    </p:spTree>
    <p:extLst>
      <p:ext uri="{BB962C8B-B14F-4D97-AF65-F5344CB8AC3E}">
        <p14:creationId xmlns:p14="http://schemas.microsoft.com/office/powerpoint/2010/main" val="1638057153"/>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smtClean="0"/>
              <a:t>Student Wellness Center</a:t>
            </a:r>
          </a:p>
          <a:p>
            <a:r>
              <a:rPr lang="en-US" dirty="0" smtClean="0"/>
              <a:t>Student Advocacy Center</a:t>
            </a:r>
            <a:endParaRPr lang="en-US" dirty="0"/>
          </a:p>
        </p:txBody>
      </p:sp>
      <p:sp>
        <p:nvSpPr>
          <p:cNvPr id="3" name="Content Placeholder 2"/>
          <p:cNvSpPr>
            <a:spLocks noGrp="1"/>
          </p:cNvSpPr>
          <p:nvPr>
            <p:ph idx="16"/>
          </p:nvPr>
        </p:nvSpPr>
        <p:spPr/>
        <p:txBody>
          <a:bodyPr/>
          <a:lstStyle/>
          <a:p>
            <a:r>
              <a:rPr lang="en-US" dirty="0" smtClean="0"/>
              <a:t>Let’s Talk About Consent</a:t>
            </a:r>
            <a:endParaRPr lang="en-US" dirty="0"/>
          </a:p>
        </p:txBody>
      </p:sp>
      <p:sp>
        <p:nvSpPr>
          <p:cNvPr id="4" name="Content Placeholder 3"/>
          <p:cNvSpPr>
            <a:spLocks noGrp="1"/>
          </p:cNvSpPr>
          <p:nvPr>
            <p:ph idx="14"/>
          </p:nvPr>
        </p:nvSpPr>
        <p:spPr>
          <a:xfrm>
            <a:off x="1400403" y="1830387"/>
            <a:ext cx="6527582" cy="531813"/>
          </a:xfrm>
        </p:spPr>
        <p:txBody>
          <a:bodyPr/>
          <a:lstStyle/>
          <a:p>
            <a:r>
              <a:rPr lang="en-US" sz="2800" dirty="0" smtClean="0">
                <a:solidFill>
                  <a:schemeClr val="tx1"/>
                </a:solidFill>
              </a:rPr>
              <a:t>Complexity of Consent, cont.</a:t>
            </a:r>
          </a:p>
          <a:p>
            <a:pPr algn="l"/>
            <a:endParaRPr lang="en-US" sz="2800" dirty="0">
              <a:solidFill>
                <a:schemeClr val="tx1"/>
              </a:solidFill>
            </a:endParaRPr>
          </a:p>
        </p:txBody>
      </p:sp>
      <p:sp>
        <p:nvSpPr>
          <p:cNvPr id="5" name="Rounded Rectangle 4"/>
          <p:cNvSpPr/>
          <p:nvPr/>
        </p:nvSpPr>
        <p:spPr>
          <a:xfrm>
            <a:off x="1383196" y="2667000"/>
            <a:ext cx="6781800" cy="3581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indent="-457200">
              <a:lnSpc>
                <a:spcPct val="200000"/>
              </a:lnSpc>
              <a:buFont typeface="Arial" panose="020B0604020202020204" pitchFamily="34" charset="0"/>
              <a:buChar char="•"/>
            </a:pPr>
            <a:r>
              <a:rPr lang="en-US" sz="3000" dirty="0">
                <a:solidFill>
                  <a:srgbClr val="C00000"/>
                </a:solidFill>
              </a:rPr>
              <a:t>Society’s messaging conflicts</a:t>
            </a:r>
          </a:p>
          <a:p>
            <a:pPr marL="457200" indent="-457200">
              <a:lnSpc>
                <a:spcPct val="200000"/>
              </a:lnSpc>
              <a:buFont typeface="Arial" panose="020B0604020202020204" pitchFamily="34" charset="0"/>
              <a:buChar char="•"/>
            </a:pPr>
            <a:r>
              <a:rPr lang="en-US" sz="3000" dirty="0">
                <a:solidFill>
                  <a:srgbClr val="C00000"/>
                </a:solidFill>
              </a:rPr>
              <a:t>Social media influence</a:t>
            </a:r>
          </a:p>
          <a:p>
            <a:pPr marL="457200" indent="-457200">
              <a:lnSpc>
                <a:spcPct val="200000"/>
              </a:lnSpc>
              <a:buFont typeface="Arial" panose="020B0604020202020204" pitchFamily="34" charset="0"/>
              <a:buChar char="•"/>
            </a:pPr>
            <a:r>
              <a:rPr lang="en-US" sz="3000" dirty="0">
                <a:solidFill>
                  <a:srgbClr val="C00000"/>
                </a:solidFill>
              </a:rPr>
              <a:t>Implied consent</a:t>
            </a:r>
          </a:p>
        </p:txBody>
      </p:sp>
    </p:spTree>
    <p:extLst>
      <p:ext uri="{BB962C8B-B14F-4D97-AF65-F5344CB8AC3E}">
        <p14:creationId xmlns:p14="http://schemas.microsoft.com/office/powerpoint/2010/main" val="3465933069"/>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5"/>
          </p:nvPr>
        </p:nvSpPr>
        <p:spPr/>
        <p:txBody>
          <a:bodyPr/>
          <a:lstStyle/>
          <a:p>
            <a:r>
              <a:rPr lang="en-US" dirty="0" smtClean="0"/>
              <a:t>Student Wellness Center</a:t>
            </a:r>
          </a:p>
          <a:p>
            <a:r>
              <a:rPr lang="en-US" dirty="0" smtClean="0"/>
              <a:t>Student Advocacy Center</a:t>
            </a:r>
            <a:endParaRPr lang="en-US" dirty="0"/>
          </a:p>
        </p:txBody>
      </p:sp>
      <p:sp>
        <p:nvSpPr>
          <p:cNvPr id="3" name="Content Placeholder 2"/>
          <p:cNvSpPr>
            <a:spLocks noGrp="1"/>
          </p:cNvSpPr>
          <p:nvPr>
            <p:ph idx="16"/>
          </p:nvPr>
        </p:nvSpPr>
        <p:spPr/>
        <p:txBody>
          <a:bodyPr/>
          <a:lstStyle/>
          <a:p>
            <a:r>
              <a:rPr lang="en-US" dirty="0" smtClean="0"/>
              <a:t>Let’s Talk About Consent</a:t>
            </a:r>
            <a:endParaRPr lang="en-US" dirty="0"/>
          </a:p>
        </p:txBody>
      </p:sp>
      <p:sp>
        <p:nvSpPr>
          <p:cNvPr id="4" name="Content Placeholder 3"/>
          <p:cNvSpPr>
            <a:spLocks noGrp="1"/>
          </p:cNvSpPr>
          <p:nvPr>
            <p:ph idx="14"/>
          </p:nvPr>
        </p:nvSpPr>
        <p:spPr>
          <a:xfrm>
            <a:off x="876300" y="1295400"/>
            <a:ext cx="7467599" cy="685799"/>
          </a:xfrm>
        </p:spPr>
        <p:txBody>
          <a:bodyPr/>
          <a:lstStyle/>
          <a:p>
            <a:r>
              <a:rPr lang="en-US" sz="2800" dirty="0" smtClean="0">
                <a:solidFill>
                  <a:schemeClr val="tx1"/>
                </a:solidFill>
              </a:rPr>
              <a:t>Ohi</a:t>
            </a:r>
            <a:r>
              <a:rPr lang="en-US" sz="2800" dirty="0" smtClean="0">
                <a:solidFill>
                  <a:schemeClr val="tx1"/>
                </a:solidFill>
              </a:rPr>
              <a:t>o State </a:t>
            </a:r>
            <a:r>
              <a:rPr lang="en-US" sz="2800" dirty="0" smtClean="0">
                <a:solidFill>
                  <a:schemeClr val="tx1"/>
                </a:solidFill>
              </a:rPr>
              <a:t>University Definition </a:t>
            </a:r>
            <a:r>
              <a:rPr lang="en-US" sz="2800" dirty="0" smtClean="0">
                <a:solidFill>
                  <a:schemeClr val="tx1"/>
                </a:solidFill>
              </a:rPr>
              <a:t>of </a:t>
            </a:r>
            <a:r>
              <a:rPr lang="en-US" sz="2800" dirty="0" smtClean="0">
                <a:solidFill>
                  <a:schemeClr val="tx1"/>
                </a:solidFill>
              </a:rPr>
              <a:t>Consent</a:t>
            </a:r>
            <a:endParaRPr lang="en-US" sz="2800" dirty="0" smtClean="0">
              <a:solidFill>
                <a:schemeClr val="tx1"/>
              </a:solidFill>
            </a:endParaRPr>
          </a:p>
        </p:txBody>
      </p:sp>
      <p:sp>
        <p:nvSpPr>
          <p:cNvPr id="5" name="Rounded Rectangle 4"/>
          <p:cNvSpPr/>
          <p:nvPr/>
        </p:nvSpPr>
        <p:spPr>
          <a:xfrm>
            <a:off x="457200" y="2057400"/>
            <a:ext cx="8305800" cy="4343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lvl="1" indent="-457200">
              <a:buFont typeface="Arial" panose="020B0604020202020204" pitchFamily="34" charset="0"/>
              <a:buChar char="•"/>
            </a:pPr>
            <a:r>
              <a:rPr lang="en-US" sz="3000" dirty="0" smtClean="0">
                <a:solidFill>
                  <a:srgbClr val="C00000"/>
                </a:solidFill>
              </a:rPr>
              <a:t>Act of knowingly and affirmatively agreeing to engage in sexual activity</a:t>
            </a:r>
            <a:endParaRPr lang="en-US" sz="3000" dirty="0">
              <a:solidFill>
                <a:srgbClr val="C00000"/>
              </a:solidFill>
            </a:endParaRPr>
          </a:p>
          <a:p>
            <a:pPr lvl="1" indent="-457200">
              <a:buFont typeface="Arial" panose="020B0604020202020204" pitchFamily="34" charset="0"/>
              <a:buChar char="•"/>
            </a:pPr>
            <a:r>
              <a:rPr lang="en-US" sz="3000" dirty="0" smtClean="0">
                <a:solidFill>
                  <a:srgbClr val="C00000"/>
                </a:solidFill>
              </a:rPr>
              <a:t>Must be voluntary</a:t>
            </a:r>
            <a:endParaRPr lang="en-US" sz="3000" dirty="0">
              <a:solidFill>
                <a:srgbClr val="C00000"/>
              </a:solidFill>
            </a:endParaRPr>
          </a:p>
          <a:p>
            <a:pPr lvl="1" indent="-457200">
              <a:buFont typeface="Arial" panose="020B0604020202020204" pitchFamily="34" charset="0"/>
              <a:buChar char="•"/>
            </a:pPr>
            <a:r>
              <a:rPr lang="en-US" sz="3000" dirty="0">
                <a:solidFill>
                  <a:srgbClr val="C00000"/>
                </a:solidFill>
              </a:rPr>
              <a:t>Clear, unambiguous actions</a:t>
            </a:r>
          </a:p>
          <a:p>
            <a:pPr lvl="1" indent="-457200">
              <a:buFont typeface="Arial" panose="020B0604020202020204" pitchFamily="34" charset="0"/>
              <a:buChar char="•"/>
            </a:pPr>
            <a:r>
              <a:rPr lang="en-US" sz="3000" dirty="0" smtClean="0">
                <a:solidFill>
                  <a:srgbClr val="C00000"/>
                </a:solidFill>
              </a:rPr>
              <a:t>An individual cannot consent who is substantially impaired by any drug or intoxicant; or who is unaware that the act is being committed</a:t>
            </a:r>
            <a:endParaRPr lang="en-US" sz="3000" dirty="0">
              <a:solidFill>
                <a:srgbClr val="C00000"/>
              </a:solidFill>
            </a:endParaRPr>
          </a:p>
        </p:txBody>
      </p:sp>
    </p:spTree>
    <p:extLst>
      <p:ext uri="{BB962C8B-B14F-4D97-AF65-F5344CB8AC3E}">
        <p14:creationId xmlns:p14="http://schemas.microsoft.com/office/powerpoint/2010/main" val="778351354"/>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ontent Slid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1645</TotalTime>
  <Words>1776</Words>
  <Application>Microsoft Office PowerPoint</Application>
  <PresentationFormat>On-screen Show (4:3)</PresentationFormat>
  <Paragraphs>173</Paragraphs>
  <Slides>14</Slides>
  <Notes>11</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Content Slide</vt:lpstr>
      <vt:lpstr>1_Content Slide</vt:lpstr>
      <vt:lpstr>2_Content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dc:creator>
  <cp:lastModifiedBy>Kyle, Karen M.</cp:lastModifiedBy>
  <cp:revision>75</cp:revision>
  <cp:lastPrinted>2014-03-16T00:36:02Z</cp:lastPrinted>
  <dcterms:created xsi:type="dcterms:W3CDTF">2014-02-07T21:37:51Z</dcterms:created>
  <dcterms:modified xsi:type="dcterms:W3CDTF">2015-01-27T16:37:29Z</dcterms:modified>
</cp:coreProperties>
</file>