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5" r:id="rId1"/>
    <p:sldMasterId id="2147483751" r:id="rId2"/>
  </p:sldMasterIdLst>
  <p:notesMasterIdLst>
    <p:notesMasterId r:id="rId38"/>
  </p:notesMasterIdLst>
  <p:handoutMasterIdLst>
    <p:handoutMasterId r:id="rId39"/>
  </p:handoutMasterIdLst>
  <p:sldIdLst>
    <p:sldId id="256" r:id="rId3"/>
    <p:sldId id="349" r:id="rId4"/>
    <p:sldId id="320" r:id="rId5"/>
    <p:sldId id="321" r:id="rId6"/>
    <p:sldId id="323" r:id="rId7"/>
    <p:sldId id="324" r:id="rId8"/>
    <p:sldId id="325" r:id="rId9"/>
    <p:sldId id="326" r:id="rId10"/>
    <p:sldId id="350" r:id="rId11"/>
    <p:sldId id="351" r:id="rId12"/>
    <p:sldId id="353" r:id="rId13"/>
    <p:sldId id="373" r:id="rId14"/>
    <p:sldId id="354" r:id="rId15"/>
    <p:sldId id="355" r:id="rId16"/>
    <p:sldId id="379" r:id="rId17"/>
    <p:sldId id="374" r:id="rId18"/>
    <p:sldId id="375" r:id="rId19"/>
    <p:sldId id="377" r:id="rId20"/>
    <p:sldId id="380" r:id="rId21"/>
    <p:sldId id="358" r:id="rId22"/>
    <p:sldId id="359" r:id="rId23"/>
    <p:sldId id="372" r:id="rId24"/>
    <p:sldId id="360" r:id="rId25"/>
    <p:sldId id="361" r:id="rId26"/>
    <p:sldId id="362" r:id="rId27"/>
    <p:sldId id="376" r:id="rId28"/>
    <p:sldId id="368" r:id="rId29"/>
    <p:sldId id="365" r:id="rId30"/>
    <p:sldId id="366" r:id="rId31"/>
    <p:sldId id="382" r:id="rId32"/>
    <p:sldId id="363" r:id="rId33"/>
    <p:sldId id="364" r:id="rId34"/>
    <p:sldId id="381" r:id="rId35"/>
    <p:sldId id="369" r:id="rId36"/>
    <p:sldId id="378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7" autoAdjust="0"/>
    <p:restoredTop sz="94617" autoAdjust="0"/>
  </p:normalViewPr>
  <p:slideViewPr>
    <p:cSldViewPr snapToGrid="0" snapToObjects="1">
      <p:cViewPr>
        <p:scale>
          <a:sx n="107" d="100"/>
          <a:sy n="107" d="100"/>
        </p:scale>
        <p:origin x="-1734" y="-2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1" d="100"/>
          <a:sy n="111" d="100"/>
        </p:scale>
        <p:origin x="-3944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5B6E0F-1DB3-5A43-B8F9-5E1E696749DF}" type="datetimeFigureOut">
              <a:t>2/2/2017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1F9FE-B8FF-F345-B45D-636AC2B598B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7653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BC211-ACBD-CB48-B939-364088D2CD6D}" type="datetimeFigureOut">
              <a:t>2/2/2017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04D311-73F7-5D42-B843-E8305C73070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20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8038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746930" y="1830387"/>
            <a:ext cx="8229600" cy="4525963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>
              <a:defRPr>
                <a:solidFill>
                  <a:srgbClr val="BB0000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5" hasCustomPrompt="1"/>
          </p:nvPr>
        </p:nvSpPr>
        <p:spPr>
          <a:xfrm>
            <a:off x="5573888" y="229810"/>
            <a:ext cx="3392206" cy="668812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300" baseline="0">
                <a:solidFill>
                  <a:schemeClr val="bg1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UNIT NAME HERE</a:t>
            </a:r>
          </a:p>
          <a:p>
            <a:pPr lvl="0"/>
            <a:r>
              <a:rPr lang="en-US" dirty="0" smtClean="0"/>
              <a:t>LINE 2 AS NEEDED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6" hasCustomPrompt="1"/>
          </p:nvPr>
        </p:nvSpPr>
        <p:spPr>
          <a:xfrm>
            <a:off x="4315389" y="1052951"/>
            <a:ext cx="4642821" cy="63611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6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TOPIC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167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hrase-Word Slide WHIT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6" hasCustomPrompt="1"/>
          </p:nvPr>
        </p:nvSpPr>
        <p:spPr>
          <a:xfrm>
            <a:off x="651757" y="1734522"/>
            <a:ext cx="7194020" cy="441735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 algn="l">
              <a:lnSpc>
                <a:spcPts val="8400"/>
              </a:lnSpc>
              <a:spcBef>
                <a:spcPts val="0"/>
              </a:spcBef>
              <a:defRPr sz="8000" b="1" baseline="0">
                <a:solidFill>
                  <a:srgbClr val="BB0000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BIG WORD BIG PHRASE</a:t>
            </a:r>
            <a:br>
              <a:rPr lang="en-US" dirty="0" smtClean="0"/>
            </a:br>
            <a:r>
              <a:rPr lang="en-US" dirty="0" smtClean="0"/>
              <a:t>SLIDE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 hasCustomPrompt="1"/>
          </p:nvPr>
        </p:nvSpPr>
        <p:spPr>
          <a:xfrm>
            <a:off x="5573888" y="229810"/>
            <a:ext cx="3392206" cy="668812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300" baseline="0">
                <a:solidFill>
                  <a:schemeClr val="bg1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UNIT NAME HERE</a:t>
            </a:r>
          </a:p>
          <a:p>
            <a:pPr lvl="0"/>
            <a:r>
              <a:rPr lang="en-US" dirty="0" smtClean="0"/>
              <a:t>LINE 2 AS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801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hrase-Word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910167"/>
            <a:ext cx="9144000" cy="5947833"/>
          </a:xfrm>
          <a:prstGeom prst="rect">
            <a:avLst/>
          </a:prstGeom>
          <a:solidFill>
            <a:srgbClr val="B70F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5" hasCustomPrompt="1"/>
          </p:nvPr>
        </p:nvSpPr>
        <p:spPr>
          <a:xfrm>
            <a:off x="5573888" y="242139"/>
            <a:ext cx="3392206" cy="668812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300" baseline="0">
                <a:solidFill>
                  <a:schemeClr val="bg1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UNIT NAME HERE</a:t>
            </a:r>
          </a:p>
          <a:p>
            <a:pPr lvl="0"/>
            <a:r>
              <a:rPr lang="en-US" dirty="0" smtClean="0"/>
              <a:t>LINE 2 AS NEEDED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6" hasCustomPrompt="1"/>
          </p:nvPr>
        </p:nvSpPr>
        <p:spPr>
          <a:xfrm>
            <a:off x="651757" y="1734522"/>
            <a:ext cx="7194020" cy="4417350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l">
              <a:lnSpc>
                <a:spcPts val="8400"/>
              </a:lnSpc>
              <a:spcBef>
                <a:spcPts val="0"/>
              </a:spcBef>
              <a:defRPr sz="8000" b="1" baseline="0">
                <a:solidFill>
                  <a:schemeClr val="bg1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BIG WORD</a:t>
            </a:r>
          </a:p>
          <a:p>
            <a:pPr lvl="0"/>
            <a:r>
              <a:rPr lang="en-US" dirty="0" smtClean="0"/>
              <a:t>BIG PHRASE</a:t>
            </a:r>
            <a:br>
              <a:rPr lang="en-US" dirty="0" smtClean="0"/>
            </a:br>
            <a:r>
              <a:rPr lang="en-US" dirty="0" smtClean="0"/>
              <a:t>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957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5" hasCustomPrompt="1"/>
          </p:nvPr>
        </p:nvSpPr>
        <p:spPr>
          <a:xfrm>
            <a:off x="5573888" y="229810"/>
            <a:ext cx="3392206" cy="668812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300" baseline="0">
                <a:solidFill>
                  <a:schemeClr val="bg1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UNIT NAME HERE</a:t>
            </a:r>
          </a:p>
          <a:p>
            <a:pPr lvl="0"/>
            <a:r>
              <a:rPr lang="en-US" dirty="0" smtClean="0"/>
              <a:t>LINE 2 AS NEEDED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881010" y="5372665"/>
            <a:ext cx="3392206" cy="109402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algn="r">
              <a:lnSpc>
                <a:spcPct val="110000"/>
              </a:lnSpc>
              <a:spcBef>
                <a:spcPts val="0"/>
              </a:spcBef>
              <a:defRPr sz="2400" baseline="-25000">
                <a:solidFill>
                  <a:srgbClr val="BB0000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algn="r">
              <a:lnSpc>
                <a:spcPct val="110000"/>
              </a:lnSpc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–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Firstandlast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 Name</a:t>
            </a:r>
          </a:p>
          <a:p>
            <a:pPr algn="r">
              <a:lnSpc>
                <a:spcPct val="110000"/>
              </a:lnSpc>
            </a:pPr>
            <a:r>
              <a:rPr lang="en-US" sz="1800" dirty="0" smtClean="0">
                <a:solidFill>
                  <a:schemeClr val="tx1">
                    <a:lumMod val="60000"/>
                    <a:lumOff val="40000"/>
                  </a:schemeClr>
                </a:solidFill>
                <a:cs typeface="Arial"/>
              </a:rPr>
              <a:t>   Optional title line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944698" y="1734523"/>
            <a:ext cx="7200384" cy="3789978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vert="horz"/>
          <a:lstStyle>
            <a:lvl1pPr algn="ctr">
              <a:defRPr lang="en-US" sz="3200" b="0" smtClean="0">
                <a:solidFill>
                  <a:srgbClr val="BB0032"/>
                </a:solidFill>
                <a:cs typeface="Arial"/>
              </a:defRPr>
            </a:lvl1pPr>
          </a:lstStyle>
          <a:p>
            <a:pPr lvl="0"/>
            <a:r>
              <a:rPr lang="en-US" sz="6500" b="0" dirty="0" smtClean="0">
                <a:solidFill>
                  <a:srgbClr val="BB0032"/>
                </a:solidFill>
                <a:latin typeface="+mj-lt"/>
                <a:cs typeface="Arial"/>
              </a:rPr>
              <a:t>“Notable quotes</a:t>
            </a:r>
            <a:br>
              <a:rPr lang="en-US" sz="6500" b="0" dirty="0" smtClean="0">
                <a:solidFill>
                  <a:srgbClr val="BB0032"/>
                </a:solidFill>
                <a:latin typeface="+mj-lt"/>
                <a:cs typeface="Arial"/>
              </a:rPr>
            </a:br>
            <a:r>
              <a:rPr lang="en-US" sz="6500" b="0" dirty="0" smtClean="0">
                <a:solidFill>
                  <a:srgbClr val="BB0032"/>
                </a:solidFill>
                <a:latin typeface="+mj-lt"/>
                <a:cs typeface="Arial"/>
              </a:rPr>
              <a:t>goes right here,</a:t>
            </a:r>
            <a:br>
              <a:rPr lang="en-US" sz="6500" b="0" dirty="0" smtClean="0">
                <a:solidFill>
                  <a:srgbClr val="BB0032"/>
                </a:solidFill>
                <a:latin typeface="+mj-lt"/>
                <a:cs typeface="Arial"/>
              </a:rPr>
            </a:br>
            <a:r>
              <a:rPr lang="en-US" sz="6500" b="0" dirty="0" smtClean="0">
                <a:solidFill>
                  <a:srgbClr val="BB0032"/>
                </a:solidFill>
                <a:latin typeface="+mj-lt"/>
                <a:cs typeface="Arial"/>
              </a:rPr>
              <a:t>yes right here.”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922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923936"/>
            <a:ext cx="9144000" cy="5934064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Full slide picture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 hasCustomPrompt="1"/>
          </p:nvPr>
        </p:nvSpPr>
        <p:spPr>
          <a:xfrm>
            <a:off x="5573888" y="229810"/>
            <a:ext cx="3392206" cy="668812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300" baseline="0">
                <a:solidFill>
                  <a:schemeClr val="bg1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UNIT NAME HERE</a:t>
            </a:r>
          </a:p>
          <a:p>
            <a:pPr lvl="0"/>
            <a:r>
              <a:rPr lang="en-US" dirty="0" smtClean="0"/>
              <a:t>LINE 2 AS NEEDED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868540" y="1436104"/>
            <a:ext cx="3998889" cy="1695866"/>
          </a:xfrm>
          <a:prstGeom prst="rect">
            <a:avLst/>
          </a:prstGeom>
          <a:ln w="381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txBody>
          <a:bodyPr/>
          <a:lstStyle>
            <a:lvl1pPr marL="91440">
              <a:lnSpc>
                <a:spcPts val="3440"/>
              </a:lnSpc>
              <a:spcBef>
                <a:spcPts val="0"/>
              </a:spcBef>
              <a:defRPr sz="2000" b="1">
                <a:solidFill>
                  <a:srgbClr val="BB0000"/>
                </a:solidFill>
              </a:defRPr>
            </a:lvl1pPr>
            <a:lvl2pPr marL="91440" indent="182880">
              <a:spcBef>
                <a:spcPts val="200"/>
              </a:spcBef>
              <a:spcAft>
                <a:spcPts val="0"/>
              </a:spcAft>
              <a:buClr>
                <a:srgbClr val="BB0000"/>
              </a:buClr>
              <a:buFont typeface="Arial"/>
              <a:buChar char="•"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" indent="182880">
              <a:spcBef>
                <a:spcPts val="200"/>
              </a:spcBef>
              <a:spcAft>
                <a:spcPts val="0"/>
              </a:spcAft>
              <a:buClr>
                <a:srgbClr val="BB0000"/>
              </a:buCl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Font typeface="Arial"/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2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747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923936"/>
            <a:ext cx="3883850" cy="5934064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BFBFBF"/>
                </a:solidFill>
              </a:defRPr>
            </a:lvl1pPr>
          </a:lstStyle>
          <a:p>
            <a:r>
              <a:rPr lang="en-US" dirty="0" smtClean="0"/>
              <a:t>½ slide picture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4137592" y="1830387"/>
            <a:ext cx="4701503" cy="4525963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>
              <a:lnSpc>
                <a:spcPts val="3440"/>
              </a:lnSpc>
              <a:spcBef>
                <a:spcPts val="0"/>
              </a:spcBef>
              <a:defRPr>
                <a:solidFill>
                  <a:srgbClr val="BB0000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5" hasCustomPrompt="1"/>
          </p:nvPr>
        </p:nvSpPr>
        <p:spPr>
          <a:xfrm>
            <a:off x="5573888" y="229810"/>
            <a:ext cx="3392206" cy="668812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300" baseline="0">
                <a:solidFill>
                  <a:schemeClr val="bg1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UNIT NAME HERE</a:t>
            </a:r>
          </a:p>
          <a:p>
            <a:pPr lvl="0"/>
            <a:r>
              <a:rPr lang="en-US" dirty="0" smtClean="0"/>
              <a:t>LINE 2 AS NEEDED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6" hasCustomPrompt="1"/>
          </p:nvPr>
        </p:nvSpPr>
        <p:spPr>
          <a:xfrm>
            <a:off x="4315389" y="1052951"/>
            <a:ext cx="4642821" cy="63611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6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TOPIC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681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5" hasCustomPrompt="1"/>
          </p:nvPr>
        </p:nvSpPr>
        <p:spPr>
          <a:xfrm>
            <a:off x="5573888" y="229810"/>
            <a:ext cx="3392206" cy="668812"/>
          </a:xfrm>
          <a:prstGeom prst="rect">
            <a:avLst/>
          </a:prstGeom>
          <a:ln>
            <a:solidFill>
              <a:srgbClr val="BB0000"/>
            </a:solidFill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300" baseline="0">
                <a:solidFill>
                  <a:schemeClr val="bg1"/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UNIT NAME HERE</a:t>
            </a:r>
          </a:p>
          <a:p>
            <a:pPr lvl="0"/>
            <a:r>
              <a:rPr lang="en-US" dirty="0" smtClean="0"/>
              <a:t>LINE 2 AS NEEDED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6" hasCustomPrompt="1"/>
          </p:nvPr>
        </p:nvSpPr>
        <p:spPr>
          <a:xfrm>
            <a:off x="4315389" y="1052951"/>
            <a:ext cx="4642821" cy="63611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algn="r">
              <a:lnSpc>
                <a:spcPts val="1640"/>
              </a:lnSpc>
              <a:spcBef>
                <a:spcPts val="0"/>
              </a:spcBef>
              <a:defRPr sz="16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TOPIC TITLE HERE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1400403" y="1830387"/>
            <a:ext cx="6527582" cy="4525963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 algn="ctr">
              <a:lnSpc>
                <a:spcPts val="3440"/>
              </a:lnSpc>
              <a:spcBef>
                <a:spcPts val="0"/>
              </a:spcBef>
              <a:defRPr>
                <a:solidFill>
                  <a:schemeClr val="bg1">
                    <a:lumMod val="75000"/>
                  </a:schemeClr>
                </a:solidFill>
              </a:defRPr>
            </a:lvl1pPr>
            <a:lvl2pPr marL="0">
              <a:spcBef>
                <a:spcPts val="600"/>
              </a:spcBef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5pPr marL="502920" indent="0">
              <a:spcBef>
                <a:spcPts val="35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chart/graph/table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282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C6E7CCF-BB60-43DC-9137-B8D1DBBBC245}" type="datetime1">
              <a:rPr lang="en-US" smtClean="0"/>
              <a:pPr/>
              <a:t>2/2/2017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7D78A70-2501-47FA-9B8B-507F74A4CA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77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99374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D8E7B-AF3B-B444-8E74-E549FC814F53}" type="datetimeFigureOut">
              <a:rPr lang="en-US" smtClean="0"/>
              <a:pPr/>
              <a:t>2/2/2017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2974444"/>
            <a:ext cx="9144000" cy="2962806"/>
          </a:xfrm>
          <a:prstGeom prst="rect">
            <a:avLst/>
          </a:prstGeom>
          <a:solidFill>
            <a:srgbClr val="B70F2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heOhioStateUniversity-Horiz-RGBHE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0" y="1600201"/>
            <a:ext cx="6424083" cy="93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12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910167"/>
            <a:chOff x="0" y="1040406"/>
            <a:chExt cx="9144000" cy="910167"/>
          </a:xfrm>
        </p:grpSpPr>
        <p:sp>
          <p:nvSpPr>
            <p:cNvPr id="8" name="Rectangle 7"/>
            <p:cNvSpPr/>
            <p:nvPr/>
          </p:nvSpPr>
          <p:spPr>
            <a:xfrm>
              <a:off x="0" y="1040406"/>
              <a:ext cx="9144000" cy="910167"/>
            </a:xfrm>
            <a:prstGeom prst="rect">
              <a:avLst/>
            </a:prstGeom>
            <a:solidFill>
              <a:srgbClr val="B70F2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TheOhioStateUniversity-REV-Horiz-RGBHEX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917" y="1238314"/>
              <a:ext cx="3284042" cy="476186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 userDrawn="1"/>
        </p:nvSpPr>
        <p:spPr>
          <a:xfrm>
            <a:off x="8518368" y="6351239"/>
            <a:ext cx="4354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5C881AA-F0C4-B947-803C-EA0A96934EAC}" type="slidenum">
              <a:rPr lang="en-US" sz="1600" smtClean="0"/>
              <a:pPr/>
              <a:t>‹#›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27036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4" r:id="rId2"/>
    <p:sldLayoutId id="2147483769" r:id="rId3"/>
    <p:sldLayoutId id="2147483767" r:id="rId4"/>
    <p:sldLayoutId id="2147483758" r:id="rId5"/>
    <p:sldLayoutId id="2147483768" r:id="rId6"/>
    <p:sldLayoutId id="2147483763" r:id="rId7"/>
    <p:sldLayoutId id="2147483778" r:id="rId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-228600" algn="l" defTabSz="457200" rtl="0" eaLnBrk="1" latinLnBrk="0" hangingPunct="1"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" indent="0" algn="l" defTabSz="457200" rtl="0" eaLnBrk="1" latinLnBrk="0" hangingPunct="1">
        <a:spcBef>
          <a:spcPts val="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oia.osu.edu/workshops-and-events/workshops.html" TargetMode="Externa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2"/>
          <p:cNvSpPr txBox="1">
            <a:spLocks/>
          </p:cNvSpPr>
          <p:nvPr/>
        </p:nvSpPr>
        <p:spPr>
          <a:xfrm>
            <a:off x="559294" y="3275860"/>
            <a:ext cx="8034291" cy="1491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 dirty="0"/>
              <a:t>Why, How &amp; What Now: Assisting International Students Struggling </a:t>
            </a:r>
            <a:r>
              <a:rPr lang="en-US" sz="2700" b="1" dirty="0" smtClean="0"/>
              <a:t>Academically</a:t>
            </a:r>
          </a:p>
          <a:p>
            <a:r>
              <a:rPr lang="en-US" sz="2700" dirty="0" smtClean="0"/>
              <a:t>February 3, 2017</a:t>
            </a:r>
            <a:endParaRPr lang="en-US" sz="2700" dirty="0"/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043126" y="4851470"/>
            <a:ext cx="7048870" cy="823382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4000" kern="1200" baseline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Caroline Omolesky</a:t>
            </a:r>
          </a:p>
          <a:p>
            <a:r>
              <a:rPr lang="en-US" sz="2000" dirty="0" smtClean="0"/>
              <a:t>Program Officer for Sponsored Programs &amp; Academic Liaison, Office of International Affairs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844774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11485"/>
            <a:ext cx="8229600" cy="1143000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rgbClr val="FF0000"/>
                </a:solidFill>
              </a:rPr>
              <a:t>To maintain legal status in the U.S., all international students must: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96528"/>
            <a:ext cx="8229600" cy="312772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Enroll full time every semester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Only work up to 20 hours per week or less on campus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Not work off campus without authorization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Keep address up to date in </a:t>
            </a:r>
            <a:r>
              <a:rPr lang="en-US" sz="2600" dirty="0" err="1" smtClean="0"/>
              <a:t>Buckeyelink</a:t>
            </a:r>
            <a:endParaRPr lang="en-US" sz="26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Keep all immigration documents up to date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 smtClean="0"/>
              <a:t>Passport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 smtClean="0"/>
              <a:t>I-20 or DS-2019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 smtClean="0"/>
              <a:t>(Not necessarily the visa!)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57200" y="6338656"/>
            <a:ext cx="4310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Ohio State Enrollment Services: http</a:t>
            </a:r>
            <a:r>
              <a:rPr lang="en-US" sz="1200" dirty="0"/>
              <a:t>://oesar.osu.edu/student_enrollment.aspx</a:t>
            </a:r>
          </a:p>
        </p:txBody>
      </p:sp>
    </p:spTree>
    <p:extLst>
      <p:ext uri="{BB962C8B-B14F-4D97-AF65-F5344CB8AC3E}">
        <p14:creationId xmlns:p14="http://schemas.microsoft.com/office/powerpoint/2010/main" val="2569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/>
              <a:t>Office of International Affairs:</a:t>
            </a:r>
          </a:p>
          <a:p>
            <a:r>
              <a:rPr lang="en-US" dirty="0"/>
              <a:t>International Students &amp; Scholars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6"/>
          </p:nvPr>
        </p:nvSpPr>
        <p:spPr>
          <a:xfrm>
            <a:off x="301841" y="916380"/>
            <a:ext cx="6747029" cy="1665626"/>
          </a:xfrm>
        </p:spPr>
        <p:txBody>
          <a:bodyPr/>
          <a:lstStyle/>
          <a:p>
            <a:r>
              <a:rPr lang="en-US" dirty="0" smtClean="0"/>
              <a:t>Academics:</a:t>
            </a:r>
          </a:p>
          <a:p>
            <a:r>
              <a:rPr lang="en-US" sz="4000" dirty="0" smtClean="0"/>
              <a:t>- Strengths</a:t>
            </a:r>
          </a:p>
          <a:p>
            <a:r>
              <a:rPr lang="en-US" sz="4000" dirty="0" smtClean="0"/>
              <a:t>- Struggles</a:t>
            </a:r>
          </a:p>
          <a:p>
            <a:r>
              <a:rPr lang="en-US" sz="4000" dirty="0" smtClean="0"/>
              <a:t>- Resources</a:t>
            </a:r>
            <a:endParaRPr lang="en-US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949" y="2004957"/>
            <a:ext cx="5514143" cy="367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513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8118"/>
            <a:ext cx="8473736" cy="95048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Needs Assessment Survey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6555"/>
            <a:ext cx="8229600" cy="469628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In December ’13  – January ’14, OIA surveyed international undergraduates about their academic experiences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Students assessed their own English proficiency, and were asked about their academic challenges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The results were used to develop new academic workshops for international students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4838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4383"/>
            <a:ext cx="8473736" cy="95048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Needs Assessment Survey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3490"/>
            <a:ext cx="8229600" cy="469628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Key Findings: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Students </a:t>
            </a:r>
            <a:r>
              <a:rPr lang="en-US" sz="2400" dirty="0"/>
              <a:t>with lower self-rated English proficiency experience higher levels of academic difficulties</a:t>
            </a:r>
            <a:r>
              <a:rPr lang="en-US" sz="2400" dirty="0" smtClean="0"/>
              <a:t>. </a:t>
            </a:r>
            <a:endParaRPr lang="en-US" sz="22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Students rated interacting with, and building relationships with, American classmates as the most difficult academic task.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Students transferring from a school in their home country report a significantly higher degree of difficulty with common academic tasks.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4652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2139"/>
            <a:ext cx="8473736" cy="95048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Needs Assessment Survey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95635"/>
            <a:ext cx="8229600" cy="469628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Tasks international students reported finding most difficult, in order of perceived difficulty: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Building relationships with American classmates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Interacting with American classmates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Building relationships with professors/instructors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Working successfully in groups with American classmates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Asking questions in class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Speaking generally in class </a:t>
            </a:r>
          </a:p>
          <a:p>
            <a:r>
              <a:rPr lang="en-US" dirty="0" smtClean="0"/>
              <a:t>→ </a:t>
            </a:r>
            <a:r>
              <a:rPr lang="en-US" sz="2800" dirty="0" smtClean="0"/>
              <a:t>All of these skills involve oral communication, and also require strong cultural competency.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7482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/>
              <a:t>Office of International Affairs:</a:t>
            </a:r>
          </a:p>
          <a:p>
            <a:r>
              <a:rPr lang="en-US" dirty="0"/>
              <a:t>International Students &amp; Scholars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6"/>
          </p:nvPr>
        </p:nvSpPr>
        <p:spPr>
          <a:xfrm>
            <a:off x="44388" y="808893"/>
            <a:ext cx="9099612" cy="1100319"/>
          </a:xfrm>
        </p:spPr>
        <p:txBody>
          <a:bodyPr/>
          <a:lstStyle/>
          <a:p>
            <a:pPr algn="ctr"/>
            <a:r>
              <a:rPr lang="en-US" sz="7000" dirty="0" smtClean="0"/>
              <a:t>First Year Transition</a:t>
            </a:r>
          </a:p>
          <a:p>
            <a:endParaRPr lang="en-US" sz="4000" dirty="0"/>
          </a:p>
        </p:txBody>
      </p:sp>
      <p:pic>
        <p:nvPicPr>
          <p:cNvPr id="3074" name="Picture 2" descr="C:\Users\omolesky.2\Downloads\5114800711_d3fed02623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672" y="2042377"/>
            <a:ext cx="6223246" cy="466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5918" y="5865663"/>
            <a:ext cx="14918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Image: </a:t>
            </a:r>
            <a:r>
              <a:rPr lang="en-US" sz="1200" i="1" dirty="0" smtClean="0"/>
              <a:t>Ohio State University Library</a:t>
            </a:r>
            <a:r>
              <a:rPr lang="en-US" sz="1200" dirty="0"/>
              <a:t>, </a:t>
            </a:r>
            <a:r>
              <a:rPr lang="en-US" sz="1200" dirty="0" smtClean="0"/>
              <a:t>by </a:t>
            </a:r>
            <a:r>
              <a:rPr lang="en-US" sz="1200" dirty="0" err="1" smtClean="0"/>
              <a:t>Vasenka</a:t>
            </a:r>
            <a:r>
              <a:rPr lang="en-US" sz="1200" dirty="0" smtClean="0"/>
              <a:t> Photography 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4393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2139"/>
            <a:ext cx="8473736" cy="95048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The First Year Transition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3266" y="1695635"/>
            <a:ext cx="9197266" cy="498037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If you’re a </a:t>
            </a:r>
            <a:r>
              <a:rPr lang="en-US" sz="2800" b="1" dirty="0" smtClean="0"/>
              <a:t>first year international student</a:t>
            </a:r>
            <a:r>
              <a:rPr lang="en-US" sz="2800" dirty="0" smtClean="0"/>
              <a:t>, what will you notice as being different studying in your home country?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6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 smtClean="0"/>
              <a:t>Little to no “hand holding”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b="1" dirty="0" smtClean="0"/>
              <a:t>Expectation to speak in class/have small group discussions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 smtClean="0"/>
              <a:t>Expectation to share original ideas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b="1" dirty="0" smtClean="0"/>
              <a:t>Expectation to attend class regularly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 smtClean="0"/>
              <a:t>Expectation not to copy and paste text from other sources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 smtClean="0"/>
              <a:t>Expectation to complete homework alone/not with friends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 smtClean="0"/>
              <a:t>Types of and </a:t>
            </a:r>
            <a:r>
              <a:rPr lang="en-US" sz="2200" b="1" dirty="0" smtClean="0"/>
              <a:t>frequency of assignments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b="1" dirty="0" smtClean="0"/>
              <a:t>English!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309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2139"/>
            <a:ext cx="8473736" cy="95048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The First Year Transition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596" y="1695635"/>
            <a:ext cx="8984202" cy="516236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Other sources of surprise for </a:t>
            </a:r>
            <a:r>
              <a:rPr lang="en-US" sz="2800" b="1" dirty="0" smtClean="0"/>
              <a:t>first year international students</a:t>
            </a:r>
            <a:r>
              <a:rPr lang="en-US" sz="2800" dirty="0" smtClean="0"/>
              <a:t>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Less feeling of community among students in the same major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 smtClean="0"/>
              <a:t>Taking classes outside their major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 smtClean="0"/>
              <a:t>Such a wide variety of courses to choose from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 smtClean="0"/>
              <a:t>No access to the syllabus prior to registering for a course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 smtClean="0"/>
              <a:t>Non-STEM fields are taken seriously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Everything about </a:t>
            </a:r>
            <a:r>
              <a:rPr lang="en-US" sz="2200" dirty="0" smtClean="0"/>
              <a:t>Carmen/Canvas</a:t>
            </a:r>
            <a:endParaRPr lang="en-US" sz="2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Experiencing failure for the first time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 smtClean="0"/>
              <a:t>For Asian students, being identified as “Asian” rather than by nationality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Housing arrangements</a:t>
            </a:r>
            <a:endParaRPr lang="en-US" sz="24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2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2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1192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6426"/>
            <a:ext cx="8473736" cy="95048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The First Year Transition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022" y="2530138"/>
            <a:ext cx="8984202" cy="1029808"/>
          </a:xfrm>
        </p:spPr>
        <p:txBody>
          <a:bodyPr/>
          <a:lstStyle/>
          <a:p>
            <a:pPr lvl="1" algn="ctr"/>
            <a:r>
              <a:rPr lang="en-US" sz="3500" b="1" dirty="0"/>
              <a:t>So basically, everything feels </a:t>
            </a:r>
            <a:r>
              <a:rPr lang="en-US" sz="3500" b="1" dirty="0" smtClean="0"/>
              <a:t>different.</a:t>
            </a:r>
            <a:endParaRPr lang="en-US" sz="3500" b="1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2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4" name="Down Arrow 3"/>
          <p:cNvSpPr/>
          <p:nvPr/>
        </p:nvSpPr>
        <p:spPr>
          <a:xfrm>
            <a:off x="4190260" y="3355759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92352" y="4474346"/>
            <a:ext cx="71650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/>
              <a:t>Students who adapt less easily will quickly feel overwhelmed.</a:t>
            </a:r>
            <a:endParaRPr lang="en-US" sz="3500" b="1" dirty="0"/>
          </a:p>
        </p:txBody>
      </p:sp>
    </p:spTree>
    <p:extLst>
      <p:ext uri="{BB962C8B-B14F-4D97-AF65-F5344CB8AC3E}">
        <p14:creationId xmlns:p14="http://schemas.microsoft.com/office/powerpoint/2010/main" val="230639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/>
              <a:t>Office of International Affairs:</a:t>
            </a:r>
          </a:p>
          <a:p>
            <a:r>
              <a:rPr lang="en-US" dirty="0"/>
              <a:t>International Students &amp; Scholars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6"/>
          </p:nvPr>
        </p:nvSpPr>
        <p:spPr>
          <a:xfrm>
            <a:off x="44388" y="808893"/>
            <a:ext cx="9099612" cy="1100319"/>
          </a:xfrm>
        </p:spPr>
        <p:txBody>
          <a:bodyPr/>
          <a:lstStyle/>
          <a:p>
            <a:pPr algn="ctr"/>
            <a:r>
              <a:rPr lang="en-US" sz="7000" dirty="0" smtClean="0"/>
              <a:t>Academic Struggles</a:t>
            </a:r>
          </a:p>
          <a:p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7572651" y="6075038"/>
            <a:ext cx="1491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Image: </a:t>
            </a:r>
            <a:r>
              <a:rPr lang="en-US" sz="1200" i="1" dirty="0" smtClean="0"/>
              <a:t>Math Class</a:t>
            </a:r>
            <a:r>
              <a:rPr lang="en-US" sz="1200" dirty="0" smtClean="0"/>
              <a:t>, by Lauren (</a:t>
            </a:r>
            <a:r>
              <a:rPr lang="en-US" sz="1200" dirty="0" err="1" smtClean="0"/>
              <a:t>flickr</a:t>
            </a:r>
            <a:r>
              <a:rPr lang="en-US" sz="1200" dirty="0" smtClean="0"/>
              <a:t> username) </a:t>
            </a:r>
            <a:endParaRPr lang="en-US" sz="1200" dirty="0"/>
          </a:p>
        </p:txBody>
      </p:sp>
      <p:pic>
        <p:nvPicPr>
          <p:cNvPr id="4098" name="Picture 2" descr="C:\Users\omolesky.2\Downloads\3088780713_c5fe7c9f10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846" y="2006866"/>
            <a:ext cx="6240805" cy="468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09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 smtClean="0"/>
              <a:t>Office of International Affairs:</a:t>
            </a:r>
          </a:p>
          <a:p>
            <a:r>
              <a:rPr lang="en-US" dirty="0" smtClean="0"/>
              <a:t>International Students &amp; Scholars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6"/>
          </p:nvPr>
        </p:nvSpPr>
        <p:spPr>
          <a:xfrm>
            <a:off x="651757" y="722469"/>
            <a:ext cx="7194020" cy="1603482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4000" dirty="0" smtClean="0"/>
              <a:t>How do we define “international student”? anyway?</a:t>
            </a:r>
            <a:endParaRPr lang="en-US" sz="4000" dirty="0"/>
          </a:p>
        </p:txBody>
      </p:sp>
      <p:pic>
        <p:nvPicPr>
          <p:cNvPr id="1028" name="Picture 4" descr="http://ucom.osu.edu/assets/components/gallery/connector.php?action=web/phpthumb&amp;ctx=web&amp;w=950&amp;h=700&amp;zc=0&amp;far=&amp;q=90&amp;fltr%5B%5D=wmi%7C%2Fassets%2Fsite%2Fimages%2Fosu-32px-stacked-watermark.png%7CBR%7C100&amp;src=%2Fassets%2Fgallery%2F11%2F10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161" y="2002233"/>
            <a:ext cx="4407356" cy="293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35" y="4209932"/>
            <a:ext cx="3980482" cy="264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51" y="2002233"/>
            <a:ext cx="3973910" cy="2643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01" y="4332304"/>
            <a:ext cx="4518734" cy="2525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189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3291"/>
            <a:ext cx="8229600" cy="91440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Academic Struggles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8799"/>
            <a:ext cx="9144000" cy="469628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International students struggle for many of the same reasons American students do: </a:t>
            </a:r>
            <a:endParaRPr lang="en-US" sz="28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u="sng" dirty="0" smtClean="0"/>
              <a:t>family issues </a:t>
            </a:r>
            <a:r>
              <a:rPr lang="en-US" sz="2400" dirty="0" smtClean="0"/>
              <a:t>(death in family, divorce of parents, etc.)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relationship issues (break-ups, domestic violence, abortion)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u="sng" dirty="0" smtClean="0"/>
              <a:t>mental or </a:t>
            </a:r>
            <a:r>
              <a:rPr lang="en-US" sz="2400" b="1" u="sng" dirty="0"/>
              <a:t>physical health </a:t>
            </a:r>
            <a:r>
              <a:rPr lang="en-US" sz="2400" b="1" u="sng" dirty="0" smtClean="0"/>
              <a:t>problems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poor </a:t>
            </a:r>
            <a:r>
              <a:rPr lang="en-US" sz="2400" dirty="0"/>
              <a:t>lifestyle </a:t>
            </a:r>
            <a:r>
              <a:rPr lang="en-US" sz="2400" dirty="0" smtClean="0"/>
              <a:t>choices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poor </a:t>
            </a:r>
            <a:r>
              <a:rPr lang="en-US" sz="2400" dirty="0"/>
              <a:t>time </a:t>
            </a:r>
            <a:r>
              <a:rPr lang="en-US" sz="2400" dirty="0" smtClean="0"/>
              <a:t>management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overwhelmed </a:t>
            </a:r>
            <a:r>
              <a:rPr lang="en-US" sz="2400" dirty="0"/>
              <a:t>in the first semester by the pace of </a:t>
            </a:r>
            <a:r>
              <a:rPr lang="en-US" sz="2400" dirty="0" smtClean="0"/>
              <a:t>classes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challenging </a:t>
            </a:r>
            <a:r>
              <a:rPr lang="en-US" sz="2400" dirty="0"/>
              <a:t>math </a:t>
            </a:r>
            <a:r>
              <a:rPr lang="en-US" sz="2400" dirty="0" smtClean="0"/>
              <a:t>classes (or other subjects, but math is the most common subject for students to fail)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These </a:t>
            </a:r>
            <a:r>
              <a:rPr lang="en-US" sz="2800" dirty="0"/>
              <a:t>are compounded by being far from home.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9170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5635"/>
            <a:ext cx="8229600" cy="91440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Academic Struggles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970" y="1722267"/>
            <a:ext cx="8811088" cy="469628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International students </a:t>
            </a:r>
            <a:r>
              <a:rPr lang="en-US" sz="2800" dirty="0" smtClean="0"/>
              <a:t>are more likely than their American peers to struggle with: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u</a:t>
            </a:r>
            <a:r>
              <a:rPr lang="en-US" sz="2400" dirty="0" smtClean="0"/>
              <a:t>nderstanding professors in class &amp; keeping up with the pace of lectures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c</a:t>
            </a:r>
            <a:r>
              <a:rPr lang="en-US" sz="2400" dirty="0" smtClean="0"/>
              <a:t>lass participation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m</a:t>
            </a:r>
            <a:r>
              <a:rPr lang="en-US" sz="2400" dirty="0" smtClean="0"/>
              <a:t>isunderstandings about assignments (what is expected, due dates, major vs. minor assignments, etc.)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a</a:t>
            </a:r>
            <a:r>
              <a:rPr lang="en-US" sz="2400" dirty="0" smtClean="0"/>
              <a:t>dapting to a new academic environment and way of learning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There is often a cultural stigma against seeking professional help, especially with personal problems.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2350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398"/>
            <a:ext cx="8229600" cy="91440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Academic Struggles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970" y="1704511"/>
            <a:ext cx="8811088" cy="496261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u="sng" dirty="0" smtClean="0"/>
              <a:t>Mental health problems</a:t>
            </a:r>
            <a:r>
              <a:rPr lang="en-US" sz="2100" dirty="0" smtClean="0"/>
              <a:t>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100" dirty="0" smtClean="0"/>
              <a:t>A student not attending or failing all their courses is probably an unhealthy student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100" dirty="0" smtClean="0"/>
              <a:t>A student who appears “lazy” might actually be very depressed (cannot muster the motivation)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100" dirty="0" smtClean="0"/>
              <a:t>Don’t hesitate to refer to CCS!</a:t>
            </a:r>
          </a:p>
          <a:p>
            <a:pPr marL="2514600" lvl="4" indent="-457200">
              <a:buFont typeface="Arial" panose="020B0604020202020204" pitchFamily="34" charset="0"/>
              <a:buChar char="•"/>
            </a:pPr>
            <a:r>
              <a:rPr lang="en-US" sz="2100" dirty="0"/>
              <a:t>l</a:t>
            </a:r>
            <a:r>
              <a:rPr lang="en-US" sz="2100" dirty="0" smtClean="0"/>
              <a:t>ink the referral to academic success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100" dirty="0" smtClean="0"/>
              <a:t>If you sense a student is depressed they probably need help, but may not know how to get it</a:t>
            </a:r>
          </a:p>
          <a:p>
            <a:pPr marL="2514600" lvl="4" indent="-457200">
              <a:buFont typeface="Arial" panose="020B0604020202020204" pitchFamily="34" charset="0"/>
              <a:buChar char="•"/>
            </a:pPr>
            <a:r>
              <a:rPr lang="en-US" sz="2100" dirty="0"/>
              <a:t>a</a:t>
            </a:r>
            <a:r>
              <a:rPr lang="en-US" sz="2100" dirty="0" smtClean="0"/>
              <a:t> five minute conversation can change a life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100" dirty="0" smtClean="0"/>
              <a:t>Consider attending suicide prevention training (REACH)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100" dirty="0" smtClean="0"/>
              <a:t>Instructors see students on a more regular basis than anyone else at the university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100" dirty="0" smtClean="0"/>
              <a:t>Your role is not to make a student well, just to direct them to help</a:t>
            </a:r>
            <a:endParaRPr lang="en-US" sz="21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4515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9824"/>
            <a:ext cx="8229600" cy="91440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Academic Struggles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3087"/>
            <a:ext cx="8229600" cy="417307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I e-mail all international students at the time they are placed on probation, with information about academic resources on campus, and explaining options in the case of dismissal.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I request that all students on probation meet with me to discuss their progress, and their sources of difficulty.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8548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6757"/>
            <a:ext cx="8229600" cy="91440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Academic Struggles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969" y="1677879"/>
            <a:ext cx="8908743" cy="469628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Quotes from undergraduate international students during probation appointments: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300" dirty="0" smtClean="0"/>
              <a:t>“Back </a:t>
            </a:r>
            <a:r>
              <a:rPr lang="en-US" sz="2300" dirty="0"/>
              <a:t>in China I wasn't the kind of student who would have to seek help</a:t>
            </a:r>
            <a:r>
              <a:rPr lang="en-US" sz="2300" dirty="0" smtClean="0"/>
              <a:t>.”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300" dirty="0" smtClean="0"/>
              <a:t>“I </a:t>
            </a:r>
            <a:r>
              <a:rPr lang="en-US" sz="2300" dirty="0"/>
              <a:t>am not going to talk to anyone about my family problems</a:t>
            </a:r>
            <a:r>
              <a:rPr lang="en-US" sz="2300" dirty="0" smtClean="0"/>
              <a:t>.”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300" dirty="0" smtClean="0"/>
              <a:t>“The </a:t>
            </a:r>
            <a:r>
              <a:rPr lang="en-US" sz="2300" dirty="0"/>
              <a:t>way of learning here is totally different from in my home country. </a:t>
            </a:r>
            <a:endParaRPr lang="en-US" sz="23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300" dirty="0" smtClean="0"/>
              <a:t>“I </a:t>
            </a:r>
            <a:r>
              <a:rPr lang="en-US" sz="2300" dirty="0"/>
              <a:t>think I am the only one having this issue</a:t>
            </a:r>
            <a:r>
              <a:rPr lang="en-US" sz="2300" dirty="0" smtClean="0"/>
              <a:t>.”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300" dirty="0" smtClean="0"/>
              <a:t>“I’ve had trouble regulating my </a:t>
            </a:r>
            <a:r>
              <a:rPr lang="en-US" sz="2300" dirty="0"/>
              <a:t>life in the US</a:t>
            </a:r>
            <a:r>
              <a:rPr lang="en-US" sz="2300" dirty="0" smtClean="0"/>
              <a:t>.”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300" dirty="0"/>
              <a:t>“I </a:t>
            </a:r>
            <a:r>
              <a:rPr lang="en-US" sz="2300" dirty="0" smtClean="0"/>
              <a:t>have </a:t>
            </a:r>
            <a:r>
              <a:rPr lang="en-US" sz="2300" dirty="0"/>
              <a:t>a hard time understanding my </a:t>
            </a:r>
            <a:r>
              <a:rPr lang="en-US" sz="2300" dirty="0" smtClean="0"/>
              <a:t>instructors.”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300" dirty="0" smtClean="0"/>
              <a:t>“I registered for an on-line course I didn’t know was on-line.”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300" dirty="0" smtClean="0"/>
              <a:t>“But everything is going really well this semester!”</a:t>
            </a:r>
            <a:endParaRPr lang="en-US" sz="23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0365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6757"/>
            <a:ext cx="8229600" cy="91440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Academic Struggles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969" y="1704512"/>
            <a:ext cx="8908743" cy="469628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If, in the worst case scenario, an international student is academically dismissed from the university, OIA must either: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terminate the SEVIS record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transfer the SEVIS record to another school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Federal regulations dictate that we must take action on a student’s record within 21 days of the dismissal, or by the start of the next term, whichever is sooner.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If the record is terminated, the student must depart from the US immediately (no grace period).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5652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3292"/>
            <a:ext cx="8229600" cy="91440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Academic Probation &amp; Dismissal: Statistics for Autumn ’16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94624"/>
            <a:ext cx="8229600" cy="417307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University Probation </a:t>
            </a:r>
            <a:r>
              <a:rPr lang="en-US" sz="2400" dirty="0"/>
              <a:t>for F and J undergraduates</a:t>
            </a:r>
            <a:r>
              <a:rPr lang="en-US" sz="2400" dirty="0" smtClean="0"/>
              <a:t>:</a:t>
            </a:r>
            <a:endParaRPr lang="en-US" sz="2400" dirty="0"/>
          </a:p>
          <a:p>
            <a:pPr marL="800100" lvl="1" indent="-342900">
              <a:buFontTx/>
              <a:buChar char="-"/>
            </a:pPr>
            <a:r>
              <a:rPr lang="en-US" sz="2000" dirty="0" smtClean="0"/>
              <a:t>Total</a:t>
            </a:r>
            <a:r>
              <a:rPr lang="en-US" sz="2000" dirty="0"/>
              <a:t>: 79 </a:t>
            </a:r>
          </a:p>
          <a:p>
            <a:pPr marL="800100" lvl="1" indent="-342900">
              <a:buFontTx/>
              <a:buChar char="-"/>
            </a:pPr>
            <a:r>
              <a:rPr lang="en-US" sz="2000" b="1" dirty="0" smtClean="0"/>
              <a:t>51 </a:t>
            </a:r>
            <a:r>
              <a:rPr lang="en-US" sz="2000" b="1" dirty="0"/>
              <a:t>(65%) </a:t>
            </a:r>
            <a:r>
              <a:rPr lang="en-US" sz="2000" b="1" dirty="0" smtClean="0"/>
              <a:t>were </a:t>
            </a:r>
            <a:r>
              <a:rPr lang="en-US" sz="2000" b="1" dirty="0"/>
              <a:t>in their first </a:t>
            </a:r>
            <a:r>
              <a:rPr lang="en-US" sz="2000" b="1" dirty="0" smtClean="0"/>
              <a:t>year</a:t>
            </a:r>
          </a:p>
          <a:p>
            <a:pPr marL="800100" lvl="1" indent="-342900">
              <a:buFontTx/>
              <a:buChar char="-"/>
            </a:pPr>
            <a:r>
              <a:rPr lang="en-US" sz="2000" dirty="0" smtClean="0"/>
              <a:t>To date, 30 have completed their appointment with me</a:t>
            </a:r>
          </a:p>
          <a:p>
            <a:pPr marL="800100" lvl="1" indent="-342900">
              <a:buFontTx/>
              <a:buChar char="-"/>
            </a:pPr>
            <a:r>
              <a:rPr lang="en-US" sz="2000" dirty="0" smtClean="0"/>
              <a:t>6 </a:t>
            </a:r>
            <a:r>
              <a:rPr lang="en-US" sz="2000" dirty="0"/>
              <a:t>of the total have a 0.0 GPA, having failed all courses they have ever taken at the university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Academic Dismissals for </a:t>
            </a:r>
            <a:r>
              <a:rPr lang="en-US" sz="2400" dirty="0"/>
              <a:t>F and J undergraduates:</a:t>
            </a:r>
          </a:p>
          <a:p>
            <a:pPr marL="800100" lvl="1" indent="-342900">
              <a:buFontTx/>
              <a:buChar char="-"/>
            </a:pPr>
            <a:r>
              <a:rPr lang="en-US" sz="2000" dirty="0" smtClean="0"/>
              <a:t>Total</a:t>
            </a:r>
            <a:r>
              <a:rPr lang="en-US" sz="2000" dirty="0"/>
              <a:t>: </a:t>
            </a:r>
            <a:r>
              <a:rPr lang="en-US" sz="2000" dirty="0" smtClean="0"/>
              <a:t>20</a:t>
            </a:r>
          </a:p>
          <a:p>
            <a:pPr marL="800100" lvl="1" indent="-342900">
              <a:buFontTx/>
              <a:buChar char="-"/>
            </a:pPr>
            <a:r>
              <a:rPr lang="en-US" sz="2000" dirty="0" smtClean="0"/>
              <a:t>3 were in their first year</a:t>
            </a:r>
          </a:p>
          <a:p>
            <a:pPr marL="800100" lvl="1" indent="-342900">
              <a:buFontTx/>
              <a:buChar char="-"/>
            </a:pPr>
            <a:r>
              <a:rPr lang="en-US" sz="2000" dirty="0"/>
              <a:t>9 transferred out to Columbus State</a:t>
            </a:r>
          </a:p>
          <a:p>
            <a:pPr marL="800100" lvl="1" indent="-342900">
              <a:buFontTx/>
              <a:buChar char="-"/>
            </a:pPr>
            <a:r>
              <a:rPr lang="en-US" sz="2000" dirty="0" smtClean="0"/>
              <a:t>most intend to apply to be reinstated in the future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2742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/>
              <a:t>Office of International Affairs:</a:t>
            </a:r>
          </a:p>
          <a:p>
            <a:r>
              <a:rPr lang="en-US" dirty="0"/>
              <a:t>International Students &amp; Scholars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6"/>
          </p:nvPr>
        </p:nvSpPr>
        <p:spPr>
          <a:xfrm>
            <a:off x="585926" y="820469"/>
            <a:ext cx="7776839" cy="1223138"/>
          </a:xfrm>
        </p:spPr>
        <p:txBody>
          <a:bodyPr/>
          <a:lstStyle/>
          <a:p>
            <a:pPr algn="ctr"/>
            <a:r>
              <a:rPr lang="en-US" sz="6000" dirty="0" smtClean="0"/>
              <a:t>Academic Integrity</a:t>
            </a:r>
          </a:p>
          <a:p>
            <a:pPr algn="ctr"/>
            <a:endParaRPr lang="en-US" sz="4000" dirty="0"/>
          </a:p>
        </p:txBody>
      </p:sp>
      <p:pic>
        <p:nvPicPr>
          <p:cNvPr id="5122" name="Picture 2" descr="C:\Users\omolesky.2\Downloads\11742257435_5c5a682100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35" y="1952851"/>
            <a:ext cx="7125356" cy="440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77522" y="6386588"/>
            <a:ext cx="2752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Image: </a:t>
            </a:r>
            <a:r>
              <a:rPr lang="en-US" sz="1200" i="1" dirty="0" smtClean="0"/>
              <a:t>Cookbook</a:t>
            </a:r>
            <a:r>
              <a:rPr lang="en-US" sz="1200" dirty="0" smtClean="0"/>
              <a:t>, by Scott </a:t>
            </a:r>
            <a:r>
              <a:rPr lang="en-US" sz="1200" dirty="0" err="1" smtClean="0"/>
              <a:t>Akerman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3263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9924"/>
            <a:ext cx="8229600" cy="91440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Academic Integrity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37677"/>
            <a:ext cx="8229600" cy="464302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International students are over-represented in COAM (Committee on Academic Misconduct) cases.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 smtClean="0"/>
              <a:t>Many cases are the result of a misunderstanding about an instructor’s expectations, and some are examples of outright cheating. In both cases, students almost always tell me, “if I had done this in my home country, it wouldn’t have been a big deal.”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 smtClean="0"/>
              <a:t>Rules surrounding the use of other people’s words and ideas are radically different in other countries.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 smtClean="0"/>
              <a:t>OIA presents on academic integrity at Orientation, but </a:t>
            </a:r>
            <a:r>
              <a:rPr lang="en-US" sz="2200" b="1" dirty="0" smtClean="0"/>
              <a:t>that alone is not enough to prepare students for our academic standards</a:t>
            </a:r>
            <a:r>
              <a:rPr lang="en-US" sz="2200" dirty="0" smtClean="0"/>
              <a:t>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25404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9924"/>
            <a:ext cx="8229600" cy="91440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Academic Integrity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37677"/>
            <a:ext cx="8229600" cy="464302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Quotes from undergraduate international students during </a:t>
            </a:r>
            <a:r>
              <a:rPr lang="en-US" sz="2400" dirty="0" smtClean="0"/>
              <a:t>academic misconduct appointments</a:t>
            </a:r>
            <a:r>
              <a:rPr lang="en-US" sz="2400" dirty="0"/>
              <a:t>: </a:t>
            </a:r>
            <a:endParaRPr lang="en-US" sz="24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“I was only copying from the textbook. How can that be plagiarism?”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“I thought my professor wanted us to give the correct answer—that’s why I copied it from the reading.”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“I know they always take the professor’s side at COAM. They’ll never listen to me because I’m an international student.”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“Now I can’t concentrate on my other courses, and I’m not sleeping.”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“Will this show on my transcript? Will it affect my graduate school applications?”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“Can you explain probation again? I don’t understand.”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2699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4751"/>
            <a:ext cx="8229600" cy="1143000"/>
          </a:xfrm>
        </p:spPr>
        <p:txBody>
          <a:bodyPr/>
          <a:lstStyle/>
          <a:p>
            <a:r>
              <a:rPr lang="en-US" sz="3800" dirty="0">
                <a:solidFill>
                  <a:srgbClr val="FF0000"/>
                </a:solidFill>
              </a:rPr>
              <a:t>Who is considered </a:t>
            </a:r>
            <a:r>
              <a:rPr lang="en-US" sz="3800">
                <a:solidFill>
                  <a:srgbClr val="FF0000"/>
                </a:solidFill>
              </a:rPr>
              <a:t>an </a:t>
            </a:r>
            <a:r>
              <a:rPr lang="en-US" sz="3800" smtClean="0">
                <a:solidFill>
                  <a:srgbClr val="FF0000"/>
                </a:solidFill>
              </a:rPr>
              <a:t>     “</a:t>
            </a:r>
            <a:r>
              <a:rPr lang="en-US" sz="3800" dirty="0">
                <a:solidFill>
                  <a:srgbClr val="FF0000"/>
                </a:solidFill>
              </a:rPr>
              <a:t>international student”?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2280"/>
            <a:ext cx="8229600" cy="3533883"/>
          </a:xfrm>
        </p:spPr>
        <p:txBody>
          <a:bodyPr/>
          <a:lstStyle/>
          <a:p>
            <a:r>
              <a:rPr lang="en-US" sz="2800" dirty="0"/>
              <a:t>For OIA’s purposes, this just refers to students who are in F-1 or J-1 non-immigrant status—i.e., students whose immigration status in the US is dependent on their status as full time students at Ohio State</a:t>
            </a:r>
            <a:r>
              <a:rPr lang="en-US" sz="2800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13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/>
              <a:t>Office of International Affairs:</a:t>
            </a:r>
          </a:p>
          <a:p>
            <a:r>
              <a:rPr lang="en-US" dirty="0"/>
              <a:t>International Students &amp; Scholars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6"/>
          </p:nvPr>
        </p:nvSpPr>
        <p:spPr>
          <a:xfrm>
            <a:off x="150920" y="939564"/>
            <a:ext cx="4687409" cy="3220614"/>
          </a:xfrm>
        </p:spPr>
        <p:txBody>
          <a:bodyPr/>
          <a:lstStyle/>
          <a:p>
            <a:pPr algn="ctr"/>
            <a:r>
              <a:rPr lang="en-US" sz="7400" dirty="0" smtClean="0"/>
              <a:t>Academic Support</a:t>
            </a:r>
          </a:p>
          <a:p>
            <a:endParaRPr lang="en-US" sz="4000" dirty="0"/>
          </a:p>
        </p:txBody>
      </p:sp>
      <p:pic>
        <p:nvPicPr>
          <p:cNvPr id="6146" name="Picture 2" descr="C:\Users\omolesky.2\Downloads\6506066531_edc3219e01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906" y="939564"/>
            <a:ext cx="3802174" cy="571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51574" y="6177362"/>
            <a:ext cx="1935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Image: </a:t>
            </a:r>
            <a:r>
              <a:rPr lang="en-US" sz="1200" i="1" dirty="0" smtClean="0"/>
              <a:t>Pile of books</a:t>
            </a:r>
            <a:r>
              <a:rPr lang="en-US" sz="1200" dirty="0"/>
              <a:t>, by Raoul </a:t>
            </a:r>
            <a:r>
              <a:rPr lang="en-US" sz="1200" dirty="0" err="1"/>
              <a:t>Luoar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539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2154"/>
            <a:ext cx="8229600" cy="91440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Academic Support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51246"/>
            <a:ext cx="8229600" cy="489159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OIA’s Academic Success Series workshops: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Preparing Effective </a:t>
            </a:r>
            <a:r>
              <a:rPr lang="en-US" sz="2200" dirty="0" smtClean="0"/>
              <a:t>Papers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 smtClean="0"/>
              <a:t>Preparing for Writing at the University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Developing Effective Study Skills: Memory Tools and Reading </a:t>
            </a:r>
            <a:r>
              <a:rPr lang="en-US" sz="2200" dirty="0" smtClean="0"/>
              <a:t>Strategies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 smtClean="0"/>
              <a:t>Communicating with Faculty &amp; Instructors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 smtClean="0"/>
              <a:t>Academic Success 101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Building Confidence in Participating in Discussions and Preparing a Class </a:t>
            </a:r>
            <a:r>
              <a:rPr lang="en-US" sz="2200" dirty="0" smtClean="0"/>
              <a:t>Presentation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 smtClean="0"/>
              <a:t>Foundations of Writing for the Classroom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 smtClean="0"/>
              <a:t>Keys to Strategic, Confident Test Taking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>
                <a:hlinkClick r:id="rId2"/>
              </a:rPr>
              <a:t>http</a:t>
            </a:r>
            <a:r>
              <a:rPr lang="en-US" sz="2600" dirty="0">
                <a:hlinkClick r:id="rId2"/>
              </a:rPr>
              <a:t>://</a:t>
            </a:r>
            <a:r>
              <a:rPr lang="en-US" sz="2600" dirty="0" smtClean="0">
                <a:hlinkClick r:id="rId2"/>
              </a:rPr>
              <a:t>oia.osu.edu/workshops-and-events/workshops.html</a:t>
            </a:r>
            <a:r>
              <a:rPr lang="en-US" sz="2600" dirty="0" smtClean="0"/>
              <a:t> 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11989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2154"/>
            <a:ext cx="8229600" cy="91440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Academic Support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51246"/>
            <a:ext cx="8229600" cy="489159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Additionally, we refer students to: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Their professors and instructors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Their academic advisors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Dennis Learning </a:t>
            </a:r>
            <a:r>
              <a:rPr lang="en-US" sz="2400" dirty="0" smtClean="0"/>
              <a:t>Center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Writing </a:t>
            </a:r>
            <a:r>
              <a:rPr lang="en-US" sz="2400" dirty="0" smtClean="0"/>
              <a:t>Center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On-campus tutoring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Non-academically-focused support services</a:t>
            </a:r>
          </a:p>
          <a:p>
            <a:pPr marL="2514600" lvl="4" indent="-457200">
              <a:buFont typeface="Arial" panose="020B0604020202020204" pitchFamily="34" charset="0"/>
              <a:buChar char="•"/>
            </a:pPr>
            <a:r>
              <a:rPr lang="en-US" dirty="0" smtClean="0"/>
              <a:t>Counseling &amp; Consultation Service</a:t>
            </a:r>
          </a:p>
          <a:p>
            <a:pPr marL="2514600" lvl="4" indent="-457200">
              <a:buFont typeface="Arial" panose="020B0604020202020204" pitchFamily="34" charset="0"/>
              <a:buChar char="•"/>
            </a:pPr>
            <a:r>
              <a:rPr lang="en-US" dirty="0" smtClean="0"/>
              <a:t>Wellness Center</a:t>
            </a:r>
          </a:p>
          <a:p>
            <a:pPr marL="2514600" lvl="4" indent="-457200">
              <a:buFont typeface="Arial" panose="020B0604020202020204" pitchFamily="34" charset="0"/>
              <a:buChar char="•"/>
            </a:pPr>
            <a:r>
              <a:rPr lang="en-US" dirty="0" smtClean="0"/>
              <a:t>Student Advocacy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64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/>
              <a:t>Office of International Affairs:</a:t>
            </a:r>
          </a:p>
          <a:p>
            <a:r>
              <a:rPr lang="en-US" dirty="0"/>
              <a:t>International Students &amp; Scholars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6"/>
          </p:nvPr>
        </p:nvSpPr>
        <p:spPr>
          <a:xfrm>
            <a:off x="301842" y="916380"/>
            <a:ext cx="4572000" cy="3220614"/>
          </a:xfrm>
        </p:spPr>
        <p:txBody>
          <a:bodyPr/>
          <a:lstStyle/>
          <a:p>
            <a:r>
              <a:rPr lang="en-US" sz="6000" dirty="0" smtClean="0"/>
              <a:t>Community Building</a:t>
            </a:r>
          </a:p>
          <a:p>
            <a:endParaRPr lang="en-US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042" y="916380"/>
            <a:ext cx="3781887" cy="568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71320" y="5903650"/>
            <a:ext cx="1979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Image: </a:t>
            </a:r>
            <a:r>
              <a:rPr lang="en-US" sz="1200" i="1" dirty="0" smtClean="0"/>
              <a:t>brutus_stu_0800, </a:t>
            </a:r>
            <a:r>
              <a:rPr lang="en-US" sz="1200" dirty="0" smtClean="0"/>
              <a:t>Ohio State University Communications photo gallery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9553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7896"/>
            <a:ext cx="8229600" cy="91440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What can you do?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085" y="1942297"/>
            <a:ext cx="8700117" cy="464302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How do we ensure Ohio </a:t>
            </a:r>
            <a:r>
              <a:rPr lang="en-US" sz="2400" dirty="0"/>
              <a:t>State’s international students feel welcome and included</a:t>
            </a:r>
            <a:r>
              <a:rPr lang="en-US" sz="2400" dirty="0" smtClean="0"/>
              <a:t>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Be patient and friendly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Show interest in students’ home country and </a:t>
            </a:r>
            <a:r>
              <a:rPr lang="en-US" sz="2200" dirty="0" smtClean="0"/>
              <a:t>culture, but. . 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 smtClean="0"/>
              <a:t>See students as individuals, not representatives of their home country</a:t>
            </a:r>
            <a:endParaRPr lang="en-US" sz="2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Provide positive feedback on students’ English language skills– students need confidence boosters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Help students navigate Ohio State’s </a:t>
            </a:r>
            <a:r>
              <a:rPr lang="en-US" sz="2200" dirty="0" smtClean="0"/>
              <a:t>bureaucracy</a:t>
            </a:r>
          </a:p>
          <a:p>
            <a:pPr lvl="1"/>
            <a:r>
              <a:rPr lang="en-US" sz="2200" dirty="0" smtClean="0"/>
              <a:t>	- explain processes in plain language</a:t>
            </a:r>
          </a:p>
          <a:p>
            <a:pPr lvl="1"/>
            <a:r>
              <a:rPr lang="en-US" sz="2200" dirty="0" smtClean="0"/>
              <a:t>      - don’t assume knowledge </a:t>
            </a:r>
            <a:endParaRPr lang="en-US" sz="6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Refer students to OIA’s Global Engagement programs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00845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/>
              <a:t>Office of International Affairs:</a:t>
            </a:r>
          </a:p>
          <a:p>
            <a:r>
              <a:rPr lang="en-US" dirty="0"/>
              <a:t>International Students &amp; Scholars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6"/>
          </p:nvPr>
        </p:nvSpPr>
        <p:spPr>
          <a:xfrm>
            <a:off x="2157274" y="916380"/>
            <a:ext cx="4572000" cy="3220614"/>
          </a:xfrm>
        </p:spPr>
        <p:txBody>
          <a:bodyPr/>
          <a:lstStyle/>
          <a:p>
            <a:r>
              <a:rPr lang="en-US" sz="6000" dirty="0" smtClean="0"/>
              <a:t>Thank you!</a:t>
            </a:r>
          </a:p>
          <a:p>
            <a:r>
              <a:rPr lang="en-US" sz="6000" dirty="0" smtClean="0"/>
              <a:t>Questions?</a:t>
            </a:r>
          </a:p>
          <a:p>
            <a:endParaRPr lang="en-US" sz="4000" dirty="0"/>
          </a:p>
        </p:txBody>
      </p:sp>
      <p:pic>
        <p:nvPicPr>
          <p:cNvPr id="2050" name="Picture 2" descr="C:\Users\omolesky.2\Downloads\2710464400_6e01c5d5da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375" y="3195610"/>
            <a:ext cx="4828032" cy="317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31340" y="6401348"/>
            <a:ext cx="3542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Image: </a:t>
            </a:r>
            <a:r>
              <a:rPr lang="en-US" sz="1200" i="1" dirty="0" smtClean="0"/>
              <a:t>question mark</a:t>
            </a:r>
            <a:r>
              <a:rPr lang="en-US" sz="1200" dirty="0" smtClean="0"/>
              <a:t>,</a:t>
            </a:r>
            <a:r>
              <a:rPr lang="en-US" sz="1200" i="1" dirty="0" smtClean="0"/>
              <a:t> </a:t>
            </a:r>
            <a:r>
              <a:rPr lang="en-US" sz="1200" dirty="0" smtClean="0"/>
              <a:t>by Karen Eliot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6456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/>
              <a:t>Office of International Affairs:</a:t>
            </a:r>
          </a:p>
          <a:p>
            <a:r>
              <a:rPr lang="en-US" dirty="0"/>
              <a:t>International Students &amp; Scholars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6"/>
          </p:nvPr>
        </p:nvSpPr>
        <p:spPr>
          <a:xfrm>
            <a:off x="998802" y="1052196"/>
            <a:ext cx="7194020" cy="1212864"/>
          </a:xfrm>
        </p:spPr>
        <p:txBody>
          <a:bodyPr/>
          <a:lstStyle/>
          <a:p>
            <a:pPr algn="ctr"/>
            <a:r>
              <a:rPr lang="en-US" sz="4000" dirty="0" smtClean="0"/>
              <a:t>What about numbers?</a:t>
            </a:r>
            <a:endParaRPr lang="en-US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339" y="2237173"/>
            <a:ext cx="6006946" cy="399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745114" y="621032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Image: </a:t>
            </a:r>
            <a:r>
              <a:rPr lang="en-US" sz="1200" dirty="0" smtClean="0"/>
              <a:t>Ohio </a:t>
            </a:r>
            <a:r>
              <a:rPr lang="en-US" sz="1200" dirty="0"/>
              <a:t>State University Communications photo gallery </a:t>
            </a:r>
          </a:p>
        </p:txBody>
      </p:sp>
    </p:spTree>
    <p:extLst>
      <p:ext uri="{BB962C8B-B14F-4D97-AF65-F5344CB8AC3E}">
        <p14:creationId xmlns:p14="http://schemas.microsoft.com/office/powerpoint/2010/main" val="372060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8016"/>
            <a:ext cx="8229600" cy="817315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At Ohio State: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21763"/>
            <a:ext cx="8229600" cy="4004400"/>
          </a:xfrm>
        </p:spPr>
        <p:txBody>
          <a:bodyPr/>
          <a:lstStyle/>
          <a:p>
            <a:r>
              <a:rPr lang="en-US" dirty="0" smtClean="0"/>
              <a:t>There are currently (as of September 13, 2016) </a:t>
            </a:r>
            <a:r>
              <a:rPr lang="en-US" sz="3600" b="1" dirty="0" smtClean="0"/>
              <a:t>6,446</a:t>
            </a:r>
            <a:r>
              <a:rPr lang="en-US" dirty="0" smtClean="0"/>
              <a:t> international students studying at Ohio State in F-1 or J-1 status. </a:t>
            </a:r>
          </a:p>
          <a:p>
            <a:endParaRPr lang="en-US" sz="1500" dirty="0"/>
          </a:p>
          <a:p>
            <a:r>
              <a:rPr lang="en-US" dirty="0" smtClean="0"/>
              <a:t>Of those, </a:t>
            </a:r>
            <a:r>
              <a:rPr lang="en-US" sz="3600" b="1" dirty="0" smtClean="0"/>
              <a:t>3,659</a:t>
            </a:r>
            <a:r>
              <a:rPr lang="en-US" dirty="0" smtClean="0"/>
              <a:t> are undergraduates.</a:t>
            </a:r>
          </a:p>
          <a:p>
            <a:endParaRPr lang="en-US" sz="1500" dirty="0"/>
          </a:p>
          <a:p>
            <a:r>
              <a:rPr lang="en-US" dirty="0" smtClean="0"/>
              <a:t>International students make up roughly </a:t>
            </a:r>
            <a:r>
              <a:rPr lang="en-US" sz="3600" b="1" dirty="0" smtClean="0"/>
              <a:t>10% </a:t>
            </a:r>
            <a:r>
              <a:rPr lang="en-US" dirty="0" smtClean="0"/>
              <a:t>of Ohio State’s student body.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2962" y="6232125"/>
            <a:ext cx="3231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Ohio State Enrollment Services: http://oesar.osu.edu/student_enrollment.aspx</a:t>
            </a:r>
          </a:p>
        </p:txBody>
      </p:sp>
    </p:spTree>
    <p:extLst>
      <p:ext uri="{BB962C8B-B14F-4D97-AF65-F5344CB8AC3E}">
        <p14:creationId xmlns:p14="http://schemas.microsoft.com/office/powerpoint/2010/main" val="195215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/>
              <a:t>Office of International Affairs:</a:t>
            </a:r>
          </a:p>
          <a:p>
            <a:r>
              <a:rPr lang="en-US" dirty="0"/>
              <a:t>International Students &amp; Scholars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6"/>
          </p:nvPr>
        </p:nvSpPr>
        <p:spPr>
          <a:xfrm>
            <a:off x="651756" y="1681255"/>
            <a:ext cx="3272173" cy="339677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000" dirty="0" smtClean="0"/>
              <a:t>Where do international students come from?</a:t>
            </a:r>
            <a:endParaRPr lang="en-US" sz="4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515" y="1482571"/>
            <a:ext cx="3974144" cy="517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35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/>
              <a:t>Office of International Affairs:</a:t>
            </a:r>
          </a:p>
          <a:p>
            <a:r>
              <a:rPr lang="en-US" dirty="0"/>
              <a:t>International Students &amp; Scholars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60955" y="6441573"/>
            <a:ext cx="46549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Image: Institute of International Education, www.iie.org/opendoors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3732" y="1125698"/>
            <a:ext cx="23763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In the United States: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927" y="1125698"/>
            <a:ext cx="6757921" cy="516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526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11485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At Ohio State: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3290"/>
            <a:ext cx="8229600" cy="1074198"/>
          </a:xfrm>
        </p:spPr>
        <p:txBody>
          <a:bodyPr/>
          <a:lstStyle/>
          <a:p>
            <a:r>
              <a:rPr lang="en-US" sz="2600" dirty="0" smtClean="0"/>
              <a:t>Top seven countries of origin, with Autumn 2016 enrollment numbers at all levels: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59115" y="2768448"/>
            <a:ext cx="49803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1) China</a:t>
            </a:r>
            <a:r>
              <a:rPr lang="en-US" sz="2600" dirty="0"/>
              <a:t>: </a:t>
            </a:r>
            <a:r>
              <a:rPr lang="en-US" sz="2600" dirty="0" smtClean="0"/>
              <a:t>4,024 </a:t>
            </a:r>
          </a:p>
          <a:p>
            <a:r>
              <a:rPr lang="en-US" sz="2600" dirty="0"/>
              <a:t> </a:t>
            </a:r>
            <a:r>
              <a:rPr lang="en-US" sz="2600" dirty="0" smtClean="0"/>
              <a:t>    </a:t>
            </a:r>
            <a:r>
              <a:rPr lang="en-US" sz="2200" dirty="0" smtClean="0"/>
              <a:t> (UG: 2,741; Gr: 1,254; Prof: 29)</a:t>
            </a:r>
            <a:endParaRPr lang="en-US" sz="2200" dirty="0"/>
          </a:p>
          <a:p>
            <a:r>
              <a:rPr lang="en-US" sz="2600" dirty="0"/>
              <a:t>2) India: </a:t>
            </a:r>
            <a:r>
              <a:rPr lang="en-US" sz="2600" dirty="0" smtClean="0"/>
              <a:t>591</a:t>
            </a:r>
            <a:endParaRPr lang="en-US" sz="2600" dirty="0"/>
          </a:p>
          <a:p>
            <a:r>
              <a:rPr lang="en-US" sz="2600" dirty="0"/>
              <a:t>     </a:t>
            </a:r>
            <a:r>
              <a:rPr lang="en-US" sz="2200" dirty="0"/>
              <a:t> (UG: </a:t>
            </a:r>
            <a:r>
              <a:rPr lang="en-US" sz="2200" dirty="0" smtClean="0"/>
              <a:t>121; </a:t>
            </a:r>
            <a:r>
              <a:rPr lang="en-US" sz="2200" dirty="0"/>
              <a:t>Gr: </a:t>
            </a:r>
            <a:r>
              <a:rPr lang="en-US" sz="2200" dirty="0" smtClean="0"/>
              <a:t>465; </a:t>
            </a:r>
            <a:r>
              <a:rPr lang="en-US" sz="2200" dirty="0"/>
              <a:t>Prof: </a:t>
            </a:r>
            <a:r>
              <a:rPr lang="en-US" sz="2200" dirty="0" smtClean="0"/>
              <a:t>5)</a:t>
            </a:r>
            <a:endParaRPr lang="en-US" sz="2200" dirty="0"/>
          </a:p>
          <a:p>
            <a:r>
              <a:rPr lang="en-US" sz="2600" dirty="0"/>
              <a:t>3) South Korea: </a:t>
            </a:r>
            <a:r>
              <a:rPr lang="en-US" sz="2600" dirty="0" smtClean="0"/>
              <a:t>370</a:t>
            </a:r>
            <a:endParaRPr lang="en-US" sz="2600" dirty="0"/>
          </a:p>
          <a:p>
            <a:r>
              <a:rPr lang="en-US" sz="2600" dirty="0"/>
              <a:t>4) Malaysia: </a:t>
            </a:r>
            <a:r>
              <a:rPr lang="en-US" sz="2600" dirty="0" smtClean="0"/>
              <a:t>266</a:t>
            </a:r>
            <a:endParaRPr lang="en-US" sz="2600" dirty="0"/>
          </a:p>
          <a:p>
            <a:r>
              <a:rPr lang="en-US" sz="2600" dirty="0"/>
              <a:t>5) Taiwan: </a:t>
            </a:r>
            <a:r>
              <a:rPr lang="en-US" sz="2600" dirty="0" smtClean="0"/>
              <a:t>122</a:t>
            </a:r>
            <a:endParaRPr lang="en-US" sz="2600" dirty="0"/>
          </a:p>
          <a:p>
            <a:r>
              <a:rPr lang="en-US" sz="2600" dirty="0"/>
              <a:t>6) </a:t>
            </a:r>
            <a:r>
              <a:rPr lang="en-US" sz="2600" dirty="0" smtClean="0"/>
              <a:t>Indonesia: 73</a:t>
            </a:r>
          </a:p>
          <a:p>
            <a:r>
              <a:rPr lang="en-US" sz="2600" dirty="0" smtClean="0"/>
              <a:t>7) Canada: 69</a:t>
            </a:r>
            <a:endParaRPr lang="en-US" sz="2600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6338656"/>
            <a:ext cx="4310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Ohio State Enrollment Services: http</a:t>
            </a:r>
            <a:r>
              <a:rPr lang="en-US" sz="1200" dirty="0"/>
              <a:t>://oesar.osu.edu/student_enrollment.aspx</a:t>
            </a:r>
          </a:p>
        </p:txBody>
      </p:sp>
    </p:spTree>
    <p:extLst>
      <p:ext uri="{BB962C8B-B14F-4D97-AF65-F5344CB8AC3E}">
        <p14:creationId xmlns:p14="http://schemas.microsoft.com/office/powerpoint/2010/main" val="239030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/>
              <a:t>Office of International Affairs:</a:t>
            </a:r>
          </a:p>
          <a:p>
            <a:r>
              <a:rPr lang="en-US" dirty="0"/>
              <a:t>International Students &amp; Scholars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213415" y="757428"/>
            <a:ext cx="90910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</a:rPr>
              <a:t>Immigration Requirements</a:t>
            </a:r>
            <a:endParaRPr lang="en-US" sz="6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Image result for immigration and customs enforce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345" y="2696420"/>
            <a:ext cx="4012707" cy="404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87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Title Slid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tent Slid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2318</TotalTime>
  <Words>1866</Words>
  <Application>Microsoft Office PowerPoint</Application>
  <PresentationFormat>On-screen Show (4:3)</PresentationFormat>
  <Paragraphs>242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2_Title Slide</vt:lpstr>
      <vt:lpstr>Content Slide</vt:lpstr>
      <vt:lpstr>PowerPoint Presentation</vt:lpstr>
      <vt:lpstr>PowerPoint Presentation</vt:lpstr>
      <vt:lpstr>Who is considered an      “international student”? </vt:lpstr>
      <vt:lpstr>PowerPoint Presentation</vt:lpstr>
      <vt:lpstr>At Ohio State:</vt:lpstr>
      <vt:lpstr>PowerPoint Presentation</vt:lpstr>
      <vt:lpstr>PowerPoint Presentation</vt:lpstr>
      <vt:lpstr>At Ohio State:</vt:lpstr>
      <vt:lpstr>PowerPoint Presentation</vt:lpstr>
      <vt:lpstr>To maintain legal status in the U.S., all international students must:</vt:lpstr>
      <vt:lpstr>PowerPoint Presentation</vt:lpstr>
      <vt:lpstr>Needs Assessment Survey</vt:lpstr>
      <vt:lpstr>Needs Assessment Survey</vt:lpstr>
      <vt:lpstr>Needs Assessment Survey</vt:lpstr>
      <vt:lpstr>PowerPoint Presentation</vt:lpstr>
      <vt:lpstr>The First Year Transition</vt:lpstr>
      <vt:lpstr>The First Year Transition</vt:lpstr>
      <vt:lpstr>The First Year Transition</vt:lpstr>
      <vt:lpstr>PowerPoint Presentation</vt:lpstr>
      <vt:lpstr>Academic Struggles</vt:lpstr>
      <vt:lpstr>Academic Struggles</vt:lpstr>
      <vt:lpstr>Academic Struggles</vt:lpstr>
      <vt:lpstr>Academic Struggles</vt:lpstr>
      <vt:lpstr>Academic Struggles</vt:lpstr>
      <vt:lpstr>Academic Struggles</vt:lpstr>
      <vt:lpstr>Academic Probation &amp; Dismissal: Statistics for Autumn ’16 </vt:lpstr>
      <vt:lpstr>PowerPoint Presentation</vt:lpstr>
      <vt:lpstr>Academic Integrity</vt:lpstr>
      <vt:lpstr>Academic Integrity</vt:lpstr>
      <vt:lpstr>PowerPoint Presentation</vt:lpstr>
      <vt:lpstr>Academic Support</vt:lpstr>
      <vt:lpstr>Academic Support</vt:lpstr>
      <vt:lpstr>PowerPoint Presentation</vt:lpstr>
      <vt:lpstr>What can you do?</vt:lpstr>
      <vt:lpstr>PowerPoint Presentation</vt:lpstr>
    </vt:vector>
  </TitlesOfParts>
  <Company>OSU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Jacquie Aberegg</dc:creator>
  <cp:lastModifiedBy>Base</cp:lastModifiedBy>
  <cp:revision>233</cp:revision>
  <cp:lastPrinted>2013-08-13T14:25:08Z</cp:lastPrinted>
  <dcterms:created xsi:type="dcterms:W3CDTF">2013-05-24T18:55:25Z</dcterms:created>
  <dcterms:modified xsi:type="dcterms:W3CDTF">2017-02-02T19:15:36Z</dcterms:modified>
</cp:coreProperties>
</file>