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17"/>
  </p:notesMasterIdLst>
  <p:handoutMasterIdLst>
    <p:handoutMasterId r:id="rId18"/>
  </p:handoutMasterIdLst>
  <p:sldIdLst>
    <p:sldId id="256" r:id="rId3"/>
    <p:sldId id="270" r:id="rId4"/>
    <p:sldId id="268" r:id="rId5"/>
    <p:sldId id="278" r:id="rId6"/>
    <p:sldId id="277" r:id="rId7"/>
    <p:sldId id="280" r:id="rId8"/>
    <p:sldId id="269" r:id="rId9"/>
    <p:sldId id="264" r:id="rId10"/>
    <p:sldId id="274" r:id="rId11"/>
    <p:sldId id="273" r:id="rId12"/>
    <p:sldId id="266" r:id="rId13"/>
    <p:sldId id="276" r:id="rId14"/>
    <p:sldId id="258" r:id="rId15"/>
    <p:sldId id="275"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U uC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60294" autoAdjust="0"/>
  </p:normalViewPr>
  <p:slideViewPr>
    <p:cSldViewPr snapToGrid="0" snapToObjects="1">
      <p:cViewPr varScale="1">
        <p:scale>
          <a:sx n="58" d="100"/>
          <a:sy n="58" d="100"/>
        </p:scale>
        <p:origin x="-148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28T11:56:17.643" idx="1">
    <p:pos x="10" y="10"/>
    <p:text>add alt text to all graphics including photos, charts, and shapes. Right click the object, choose format shape, then edit the alt text title and description.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A5B6E0F-1DB3-5A43-B8F9-5E1E696749DF}" type="datetimeFigureOut">
              <a:t>2/9/2017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61BC211-ACBD-CB48-B939-364088D2CD6D}" type="datetimeFigureOut">
              <a:t>2/9/2017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illennialbranding.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illennialbranding.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teaching a 2 credit class with 28 students from the SMART cohorts</a:t>
            </a:r>
            <a:r>
              <a:rPr lang="en-US" baseline="0" dirty="0"/>
              <a:t>.  Last semester, these two cohorts were in at least two classes together—EXP, which was combined with a seminar course  &amp; another GE class.  As a result, the students in each cohort had the opportunity to develop relationships with each other and the instructors:  Academic Advisor &amp; the Coordinator  of Diversity &amp; Inclusion.  For this semester, most of the students in the  two cohorts are in our class—some of them couldn’t take it as the result of a scheduling conflict. When the planning began for these cohorts, the goal was to have all of them take the career class.  The planning committee  wanted  them to have a semester long self &amp; career development class  so that they would have the experience of learning more about  career exploration, career goal setting, professionalism and career readiness for  the world of work.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2</a:t>
            </a:fld>
            <a:endParaRPr lang="en-US"/>
          </a:p>
        </p:txBody>
      </p:sp>
    </p:spTree>
    <p:extLst>
      <p:ext uri="{BB962C8B-B14F-4D97-AF65-F5344CB8AC3E}">
        <p14:creationId xmlns:p14="http://schemas.microsoft.com/office/powerpoint/2010/main" val="205541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dub Generation Z, born 1995 to 2009, as being the most tech-savvy generation.  They desire more out-of-the- box and progressive methods of learning other than the traditional taking notes while the professor lectures.  That point is not lost on marketers. In an era of emoji and six-second Vine videos, “we tell our advertising partners that if they don’t communicate in five words and a big picture, they will not reach this generation,” said Dan </a:t>
            </a:r>
            <a:r>
              <a:rPr lang="en-US" dirty="0" err="1"/>
              <a:t>Schawbel</a:t>
            </a:r>
            <a:r>
              <a:rPr lang="en-US" dirty="0"/>
              <a:t>, the managing partner of </a:t>
            </a:r>
            <a:r>
              <a:rPr lang="en-US" dirty="0">
                <a:hlinkClick r:id="rId3"/>
              </a:rPr>
              <a:t>Millennial Branding</a:t>
            </a:r>
            <a:r>
              <a:rPr lang="en-US" dirty="0"/>
              <a:t>, a New York consultancy.  </a:t>
            </a:r>
          </a:p>
          <a:p>
            <a:pPr defTabSz="466618">
              <a:defRPr/>
            </a:pPr>
            <a:endParaRPr lang="en-US" dirty="0"/>
          </a:p>
          <a:p>
            <a:pPr defTabSz="466618">
              <a:defRPr/>
            </a:pPr>
            <a:r>
              <a:rPr lang="en-US" dirty="0"/>
              <a:t>Researchers like OSU’s Dr. Sue Sutherland, College of Education and Human Ecology, research in “active learning” support the need to integrate gaming and interactive activities that involve reflection into the classroom to help students learn.  There are a variety—over 30—different types of active learning.  Today, we will focus upon gaming, icebreakers, and collaborative learning small groups.  </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3</a:t>
            </a:fld>
            <a:endParaRPr lang="en-US"/>
          </a:p>
        </p:txBody>
      </p:sp>
    </p:spTree>
    <p:extLst>
      <p:ext uri="{BB962C8B-B14F-4D97-AF65-F5344CB8AC3E}">
        <p14:creationId xmlns:p14="http://schemas.microsoft.com/office/powerpoint/2010/main" val="277036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infographic by mccrindle.com.au shows that students born in 2005:  Electronic Media—71/2 hours a day vs. Face to Face 1.5 hours or less a day--Screenagers</a:t>
            </a:r>
            <a:r>
              <a:rPr lang="en-US" dirty="0"/>
              <a:t>; </a:t>
            </a:r>
            <a:r>
              <a:rPr lang="en-US" b="1" dirty="0"/>
              <a:t>Engagement Preferences:  Visual, Try &amp; See, Collaborating…(</a:t>
            </a:r>
            <a:r>
              <a:rPr lang="en-US" b="1" dirty="0" err="1"/>
              <a:t>mccrindle</a:t>
            </a:r>
            <a:r>
              <a:rPr lang="en-US" b="1" dirty="0"/>
              <a:t> is a research marketing company that identifies trends (Forecasts) to advice organizations of Strategy.  As we prepared for the class this term, we considered how we could change up our assignments to make them more interactive so that the students could “try it and see it” and collaborate in small groups.  Flexibility has come into play as we discovered that several of the students in class had issues with printing—i.e. </a:t>
            </a:r>
            <a:r>
              <a:rPr lang="en-US" b="1" dirty="0" err="1"/>
              <a:t>WiFi</a:t>
            </a:r>
            <a:r>
              <a:rPr lang="en-US" b="1" dirty="0"/>
              <a:t> issues at off campus apartments.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4</a:t>
            </a:fld>
            <a:endParaRPr lang="en-US"/>
          </a:p>
        </p:txBody>
      </p:sp>
    </p:spTree>
    <p:extLst>
      <p:ext uri="{BB962C8B-B14F-4D97-AF65-F5344CB8AC3E}">
        <p14:creationId xmlns:p14="http://schemas.microsoft.com/office/powerpoint/2010/main" val="94995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dub Generation Z, born 1995 to 2009, as being the most tech-savvy generation.  They desire more out-of-the- box and progressive methods of learning other than the traditional taking notes while the professor lectures.  That point is not lost on marketers. In an era of emoji and six-second Vine videos, “we tell our advertising partners that if they don’t communicate in five words and a big picture, they will not reach this generation,” said Dan </a:t>
            </a:r>
            <a:r>
              <a:rPr lang="en-US" dirty="0" err="1"/>
              <a:t>Schawbel</a:t>
            </a:r>
            <a:r>
              <a:rPr lang="en-US" dirty="0"/>
              <a:t>, the managing partner of </a:t>
            </a:r>
            <a:r>
              <a:rPr lang="en-US" dirty="0">
                <a:hlinkClick r:id="rId3"/>
              </a:rPr>
              <a:t>Millennial Branding</a:t>
            </a:r>
            <a:r>
              <a:rPr lang="en-US" dirty="0"/>
              <a:t>, a New York consultancy.  </a:t>
            </a:r>
          </a:p>
          <a:p>
            <a:pPr defTabSz="466618">
              <a:defRPr/>
            </a:pPr>
            <a:endParaRPr lang="en-US" dirty="0"/>
          </a:p>
          <a:p>
            <a:pPr defTabSz="466618">
              <a:defRPr/>
            </a:pPr>
            <a:r>
              <a:rPr lang="en-US" dirty="0"/>
              <a:t>Researchers like OSU’s Dr. Sue Sutherland, College of Education and Human Ecology, research in “active learning” support the need to integrate gaming and interactive activities that involve reflection into the classroom to help students learn.  There are a variety—over 30—different types of active learning.  Today, we will focus upon gaming, icebreakers, and collaborative learning small groups.  </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6</a:t>
            </a:fld>
            <a:endParaRPr lang="en-US"/>
          </a:p>
        </p:txBody>
      </p:sp>
    </p:spTree>
    <p:extLst>
      <p:ext uri="{BB962C8B-B14F-4D97-AF65-F5344CB8AC3E}">
        <p14:creationId xmlns:p14="http://schemas.microsoft.com/office/powerpoint/2010/main" val="129477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attempt</a:t>
            </a:r>
            <a:r>
              <a:rPr lang="en-US" baseline="0" dirty="0"/>
              <a:t> at using gaming was in 14 sections of EXP last fall.  We were looking for a more interactive method to teach students about Holland’s theory of personality types and how it can be used to help find occupational options.  We gave the students a brief introduction, had them take a checklist of personality characteristics to determine their Holland Code, then gave them some examples.  After, we had them play a game we created in </a:t>
            </a:r>
            <a:r>
              <a:rPr lang="en-US" baseline="0" dirty="0" err="1"/>
              <a:t>Kahoot</a:t>
            </a:r>
            <a:r>
              <a:rPr lang="en-US" baseline="0" dirty="0"/>
              <a:t>.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7</a:t>
            </a:fld>
            <a:endParaRPr lang="en-US"/>
          </a:p>
        </p:txBody>
      </p:sp>
    </p:spTree>
    <p:extLst>
      <p:ext uri="{BB962C8B-B14F-4D97-AF65-F5344CB8AC3E}">
        <p14:creationId xmlns:p14="http://schemas.microsoft.com/office/powerpoint/2010/main" val="199092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play </a:t>
            </a:r>
            <a:r>
              <a:rPr lang="en-US" dirty="0" err="1"/>
              <a:t>Kahoot</a:t>
            </a:r>
            <a:r>
              <a:rPr lang="en-US" dirty="0"/>
              <a:t>!</a:t>
            </a:r>
            <a:r>
              <a:rPr lang="en-US" baseline="0" dirty="0"/>
              <a:t> How many instructors do you know that use gaming to introduce the topics of their courses?  We did.  Sue created a </a:t>
            </a:r>
            <a:r>
              <a:rPr lang="en-US" baseline="0" dirty="0" err="1"/>
              <a:t>Kahoot</a:t>
            </a:r>
            <a:r>
              <a:rPr lang="en-US" baseline="0" dirty="0"/>
              <a:t> using common career myths to introduce the syllabus.  After the success of using </a:t>
            </a:r>
            <a:r>
              <a:rPr lang="en-US" baseline="0" dirty="0" err="1"/>
              <a:t>Kahoot</a:t>
            </a:r>
            <a:r>
              <a:rPr lang="en-US" baseline="0" dirty="0"/>
              <a:t> in EXP classes, we decided to try it with our Self &amp; Career class this semester.  We introduced the topics in the syllabus using common career myths via </a:t>
            </a:r>
            <a:r>
              <a:rPr lang="en-US" baseline="0" dirty="0" err="1"/>
              <a:t>Kahoot</a:t>
            </a:r>
            <a:r>
              <a:rPr lang="en-US" baseline="0" dirty="0"/>
              <a:t>.  The students liked it so much, they asked to play again.  We think that some liked the competition; some liked the idea of getting a reward--$10.00 Visa Gift Card.</a:t>
            </a:r>
          </a:p>
        </p:txBody>
      </p:sp>
      <p:sp>
        <p:nvSpPr>
          <p:cNvPr id="4" name="Slide Number Placeholder 3"/>
          <p:cNvSpPr>
            <a:spLocks noGrp="1"/>
          </p:cNvSpPr>
          <p:nvPr>
            <p:ph type="sldNum" sz="quarter" idx="10"/>
          </p:nvPr>
        </p:nvSpPr>
        <p:spPr/>
        <p:txBody>
          <a:bodyPr/>
          <a:lstStyle/>
          <a:p>
            <a:fld id="{D904D311-73F7-5D42-B843-E8305C73070F}" type="slidenum">
              <a:rPr lang="en-US" smtClean="0"/>
              <a:t>8</a:t>
            </a:fld>
            <a:endParaRPr lang="en-US"/>
          </a:p>
        </p:txBody>
      </p:sp>
    </p:spTree>
    <p:extLst>
      <p:ext uri="{BB962C8B-B14F-4D97-AF65-F5344CB8AC3E}">
        <p14:creationId xmlns:p14="http://schemas.microsoft.com/office/powerpoint/2010/main" val="413477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their self assessment, we had the students take Gallup’s StrengthsFinder.  How many</a:t>
            </a:r>
            <a:r>
              <a:rPr lang="en-US" baseline="0" dirty="0"/>
              <a:t> of you are familiar with it?  If you are not, it is an assessment developed from positive psychology. </a:t>
            </a:r>
            <a:r>
              <a:rPr lang="en-US" dirty="0"/>
              <a:t>The Clifton StrengthsFinder® is the culmination of more than 50 years of Dr. Donald O. Clifton's lifelong work, which has led to more than 10 million people worldwide discovering their strengths. In 2002, Dr. Clifton was honored by an American Psychological Association Presidential Commendation as the Father of Strengths-Based Psychology.</a:t>
            </a:r>
          </a:p>
          <a:p>
            <a:r>
              <a:rPr lang="en-US" dirty="0"/>
              <a:t>The Clifton StrengthsFinder is a powerful online assessment that helps individuals identify, understand, and maximize their strengths. The accompanying book, </a:t>
            </a:r>
            <a:r>
              <a:rPr lang="en-US" i="1" dirty="0"/>
              <a:t>StrengthsFinder 2.0</a:t>
            </a:r>
            <a:r>
              <a:rPr lang="en-US" dirty="0"/>
              <a:t>, is a </a:t>
            </a:r>
            <a:r>
              <a:rPr lang="en-US" i="1" dirty="0"/>
              <a:t>Wall Street Journal</a:t>
            </a:r>
            <a:r>
              <a:rPr lang="en-US" dirty="0"/>
              <a:t>, </a:t>
            </a:r>
            <a:r>
              <a:rPr lang="en-US" i="1" dirty="0"/>
              <a:t>BusinessWeek</a:t>
            </a:r>
            <a:r>
              <a:rPr lang="en-US" dirty="0"/>
              <a:t>, and </a:t>
            </a:r>
            <a:r>
              <a:rPr lang="en-US" i="1" dirty="0"/>
              <a:t>USA Today</a:t>
            </a:r>
            <a:r>
              <a:rPr lang="en-US" dirty="0"/>
              <a:t> bestseller. Since debuting in 2007, the book was named Amazon's bestselling book of 2013.</a:t>
            </a:r>
          </a:p>
          <a:p>
            <a:r>
              <a:rPr lang="en-US" dirty="0"/>
              <a:t>All people have a unique combination of talents, knowledge, and skills -- strengths -- that they use in their daily lives to do their work, achieve their goals, and interact with others. Gallup has found that when people understand and apply their strengths, the effect on their lives and work is transformational. People who use their strengths every day are </a:t>
            </a:r>
            <a:r>
              <a:rPr lang="en-US" b="1" dirty="0"/>
              <a:t>six times more likely to be engaged in their work</a:t>
            </a:r>
            <a:r>
              <a:rPr lang="en-US" dirty="0"/>
              <a:t> and </a:t>
            </a:r>
            <a:r>
              <a:rPr lang="en-US" b="1" dirty="0"/>
              <a:t>three times more likely to say they have an excellent quality of life</a:t>
            </a:r>
            <a:r>
              <a:rPr lang="en-US" dirty="0"/>
              <a:t>.</a:t>
            </a:r>
          </a:p>
          <a:p>
            <a:r>
              <a:rPr lang="en-US" dirty="0"/>
              <a:t>Yet, many people don't know what their strengths are or have the opportunity to use them to their advantage. In fact, many people tend to focus on fixing their weaknesses. By exploring the ways in which you naturally think, feel, and behave, Clifton StrengthsFinder can identify and build on the areas where you have infinite potential to grow and succeed.</a:t>
            </a:r>
          </a:p>
          <a:p>
            <a:r>
              <a:rPr lang="en-US" dirty="0"/>
              <a:t>Reference:  http://www.gallup.com/products/170957/clifton-strengthsfinder.aspx   First they reviewed their signature theme reports and answered 5 reflection questions.  </a:t>
            </a:r>
          </a:p>
          <a:p>
            <a:pPr defTabSz="466618"/>
            <a:r>
              <a:rPr lang="en-US" dirty="0"/>
              <a:t>Put them into pairs and then into fours to review their Activity 1.3 worksheet.  Have each one select one of their top five to share with the class.  (We will have a list and check them off to try to avoid too many picking the same ones.)  Ask them to pick a reporter and a recorder.  Give them a sheet of poster paper to write out their strengths with brief definitions.  (4 strengths per sheet)  Reporter(s) shares with the class.</a:t>
            </a:r>
          </a:p>
          <a:p>
            <a:r>
              <a:rPr lang="en-US" dirty="0"/>
              <a:t>In addition, we are helping them learn about all 34 by using Gallup’s Insight Cards.  For this activity, we put them in pairs, had them choose two cards, then answer a couple of questions about what it would be like to work with a co-worker that had those two Strengths in their top five.  In front of you,  you have two insight cards and a handout.  Please work in pairs to answer the questions.  After, we will ask you to report out your results so that we can learn more about the two strengths that you have versus reading definitions from the website.</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9</a:t>
            </a:fld>
            <a:endParaRPr lang="en-US"/>
          </a:p>
        </p:txBody>
      </p:sp>
    </p:spTree>
    <p:extLst>
      <p:ext uri="{BB962C8B-B14F-4D97-AF65-F5344CB8AC3E}">
        <p14:creationId xmlns:p14="http://schemas.microsoft.com/office/powerpoint/2010/main" val="228900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their self</a:t>
            </a:r>
            <a:r>
              <a:rPr lang="en-US" baseline="0" dirty="0"/>
              <a:t> assessment, we had them take the MBTI.  Ask:  How many are familiar with the MBTI?  For those of you that are not it is a personality assessment designed to help you sort out your preferred ways of taking in information, processing it, and making decisions.  We see it as a way to understand how you communicate and how others communication differently from you.  To help the students process their results, we had them participate in an activity that got them out of their seats.  We had posters of each dichotomy.  Students selected the preference that was most like them.  We gave them a handout with highlights of each preference.  Then had them reflect upon what the opposite preference of their type could contribute to a work team.  Sue and I share our examples of decision making—her as the T and me as the F.  After we had them apply their MBTI to their career path by using www.personalitypage.com and answering some questions about 2 occupations using the Occupational Outlook Handbook and/or ONET.org.</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10</a:t>
            </a:fld>
            <a:endParaRPr lang="en-US"/>
          </a:p>
        </p:txBody>
      </p:sp>
    </p:spTree>
    <p:extLst>
      <p:ext uri="{BB962C8B-B14F-4D97-AF65-F5344CB8AC3E}">
        <p14:creationId xmlns:p14="http://schemas.microsoft.com/office/powerpoint/2010/main" val="146479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14</a:t>
            </a:fld>
            <a:endParaRPr lang="en-US"/>
          </a:p>
        </p:txBody>
      </p:sp>
    </p:spTree>
    <p:extLst>
      <p:ext uri="{BB962C8B-B14F-4D97-AF65-F5344CB8AC3E}">
        <p14:creationId xmlns:p14="http://schemas.microsoft.com/office/powerpoint/2010/main" val="62810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descr="add specific description" title="add specific title"/>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3"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descr="add specific descripti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11"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descr="add specific descripti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4"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763857"/>
            <a:ext cx="9144000" cy="6094144"/>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descr="add specific description" title="add specific title"/>
          <p:cNvSpPr>
            <a:spLocks noGrp="1"/>
          </p:cNvSpPr>
          <p:nvPr>
            <p:ph idx="15" hasCustomPrompt="1"/>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descr="add specific description" title="add specific title"/>
          <p:cNvSpPr>
            <a:spLocks noGrp="1"/>
          </p:cNvSpPr>
          <p:nvPr>
            <p:ph idx="16" hasCustomPrompt="1"/>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descr="add specific descripton"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ion" title="add specific title"/>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descr="add specific description of photo" title="Add specific title of photo"/>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descr="add specific description "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descr="add specific description" title="add specific title"/>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p:txBody>
      </p:sp>
      <p:sp>
        <p:nvSpPr>
          <p:cNvPr id="5"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descr="add specific description" title="add specific title"/>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descr="add specific descripton&#10;" title="add specific title"/>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descr="add specific description&#10;" title="add specific title"/>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
        <p:nvSpPr>
          <p:cNvPr id="8"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105DA70-56FA-4050-9A76-51CF2B7FC0C2}"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7C045-26A5-4A99-A054-2F2DB264722F}" type="slidenum">
              <a:rPr lang="en-US" smtClean="0"/>
              <a:t>‹#›</a:t>
            </a:fld>
            <a:endParaRPr lang="en-US"/>
          </a:p>
        </p:txBody>
      </p:sp>
    </p:spTree>
    <p:extLst>
      <p:ext uri="{BB962C8B-B14F-4D97-AF65-F5344CB8AC3E}">
        <p14:creationId xmlns:p14="http://schemas.microsoft.com/office/powerpoint/2010/main" val="1670627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2/9/2017</a:t>
            </a:fld>
            <a:endParaRPr lang="en-US" dirty="0"/>
          </a:p>
        </p:txBody>
      </p:sp>
      <p:sp>
        <p:nvSpPr>
          <p:cNvPr id="7" name="Rectangle 6"/>
          <p:cNvSpPr/>
          <p:nvPr userDrawn="1"/>
        </p:nvSpPr>
        <p:spPr>
          <a:xfrm>
            <a:off x="0"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title="The Ohio State University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
        <p:nvSpPr>
          <p:cNvPr id="12"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 id="2147483778" r:id="rId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cheutzow.5@osu.edu" TargetMode="External"/><Relationship Id="rId2" Type="http://schemas.openxmlformats.org/officeDocument/2006/relationships/hyperlink" Target="mailto:Schopieray.4@os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learningliftoff.com/generation-z-learns/#.WFBRUXpuMe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mccrindle.com.au/" TargetMode="External"/><Relationship Id="rId4" Type="http://schemas.openxmlformats.org/officeDocument/2006/relationships/hyperlink" Target="http://www.precisionindustries.com.au/whats-hot-right-now-blog/understanding-generation-z-learning-styles-in-order-to-deliver-quality-learning-experien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gif"/><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1413015" y="3278458"/>
            <a:ext cx="6400800" cy="1694985"/>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Play</a:t>
            </a:r>
            <a:r>
              <a:rPr lang="en-US" dirty="0" err="1">
                <a:latin typeface="Times New Roman" panose="02020603050405020304" pitchFamily="18" charset="0"/>
                <a:cs typeface="Times New Roman" panose="02020603050405020304" pitchFamily="18" charset="0"/>
                <a:sym typeface="Wingdings" panose="05000000000000000000" pitchFamily="2" charset="2"/>
              </a:rPr>
              <a:t>FunLearn</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Using gaming and interactive activities </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to help students learn </a:t>
            </a:r>
            <a:endParaRPr lang="en-US" sz="2400" dirty="0">
              <a:latin typeface="Times New Roman" panose="02020603050405020304" pitchFamily="18" charset="0"/>
              <a:cs typeface="Times New Roman" panose="02020603050405020304" pitchFamily="18" charset="0"/>
            </a:endParaRPr>
          </a:p>
        </p:txBody>
      </p:sp>
      <p:sp>
        <p:nvSpPr>
          <p:cNvPr id="16" name="Subtitle 2"/>
          <p:cNvSpPr txBox="1">
            <a:spLocks/>
          </p:cNvSpPr>
          <p:nvPr/>
        </p:nvSpPr>
        <p:spPr>
          <a:xfrm>
            <a:off x="1413015" y="4973443"/>
            <a:ext cx="6400800" cy="417323"/>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Pam Schopieray and Sue Scheutzow</a:t>
            </a: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9489" y="1196133"/>
            <a:ext cx="8525022" cy="4445190"/>
          </a:xfrm>
          <a:prstGeom prst="rect">
            <a:avLst/>
          </a:prstGeom>
        </p:spPr>
      </p:pic>
      <p:sp>
        <p:nvSpPr>
          <p:cNvPr id="2" name="TextBox 1"/>
          <p:cNvSpPr txBox="1"/>
          <p:nvPr/>
        </p:nvSpPr>
        <p:spPr>
          <a:xfrm>
            <a:off x="6609931" y="276125"/>
            <a:ext cx="2224580" cy="461665"/>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MBTI Activity</a:t>
            </a:r>
          </a:p>
        </p:txBody>
      </p:sp>
    </p:spTree>
    <p:extLst>
      <p:ext uri="{BB962C8B-B14F-4D97-AF65-F5344CB8AC3E}">
        <p14:creationId xmlns:p14="http://schemas.microsoft.com/office/powerpoint/2010/main" val="142802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433710" y="1067609"/>
            <a:ext cx="4445392" cy="5421200"/>
          </a:xfrm>
          <a:prstGeom prst="rect">
            <a:avLst/>
          </a:prstGeom>
        </p:spPr>
      </p:pic>
      <p:sp>
        <p:nvSpPr>
          <p:cNvPr id="3" name="Oval Callout 2"/>
          <p:cNvSpPr/>
          <p:nvPr/>
        </p:nvSpPr>
        <p:spPr>
          <a:xfrm>
            <a:off x="5658928" y="914400"/>
            <a:ext cx="2311880" cy="1587260"/>
          </a:xfrm>
          <a:prstGeom prst="wedgeEllipseCallou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745192" y="1336545"/>
            <a:ext cx="2225616" cy="707886"/>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29315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06347" y="1367740"/>
            <a:ext cx="8229600" cy="4525963"/>
          </a:xfrm>
        </p:spPr>
        <p:txBody>
          <a:bodyPr/>
          <a:lstStyle/>
          <a:p>
            <a:pPr algn="ctr"/>
            <a:r>
              <a:rPr lang="en-US" b="1" cap="all" dirty="0">
                <a:latin typeface="Times New Roman" panose="02020603050405020304" pitchFamily="18" charset="0"/>
                <a:cs typeface="Times New Roman" panose="02020603050405020304" pitchFamily="18" charset="0"/>
              </a:rPr>
              <a:t>Pam </a:t>
            </a:r>
            <a:r>
              <a:rPr lang="en-US" b="1" cap="all" dirty="0" err="1">
                <a:latin typeface="Times New Roman" panose="02020603050405020304" pitchFamily="18" charset="0"/>
                <a:cs typeface="Times New Roman" panose="02020603050405020304" pitchFamily="18" charset="0"/>
              </a:rPr>
              <a:t>Schopieray</a:t>
            </a:r>
            <a:endParaRPr lang="en-US" b="1" cap="all" dirty="0">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Director of Career Development</a:t>
            </a:r>
          </a:p>
          <a:p>
            <a:pPr algn="ctr"/>
            <a:r>
              <a:rPr lang="en-US" dirty="0">
                <a:latin typeface="Times New Roman" panose="02020603050405020304" pitchFamily="18" charset="0"/>
                <a:cs typeface="Times New Roman" panose="02020603050405020304" pitchFamily="18" charset="0"/>
                <a:hlinkClick r:id="rId2"/>
              </a:rPr>
              <a:t>Schopieray.4@osu.edu</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b="1" cap="all" dirty="0">
                <a:latin typeface="Times New Roman" panose="02020603050405020304" pitchFamily="18" charset="0"/>
                <a:cs typeface="Times New Roman" panose="02020603050405020304" pitchFamily="18" charset="0"/>
              </a:rPr>
              <a:t>Sue Scheutzow</a:t>
            </a:r>
          </a:p>
          <a:p>
            <a:pPr algn="ctr"/>
            <a:r>
              <a:rPr lang="en-US" dirty="0">
                <a:solidFill>
                  <a:schemeClr val="tx1"/>
                </a:solidFill>
                <a:latin typeface="Times New Roman" panose="02020603050405020304" pitchFamily="18" charset="0"/>
                <a:cs typeface="Times New Roman" panose="02020603050405020304" pitchFamily="18" charset="0"/>
              </a:rPr>
              <a:t>Career Development Intern</a:t>
            </a:r>
          </a:p>
          <a:p>
            <a:pPr algn="ctr"/>
            <a:r>
              <a:rPr lang="en-US" dirty="0">
                <a:latin typeface="Times New Roman" panose="02020603050405020304" pitchFamily="18" charset="0"/>
                <a:cs typeface="Times New Roman" panose="02020603050405020304" pitchFamily="18" charset="0"/>
                <a:hlinkClick r:id="rId3"/>
              </a:rPr>
              <a:t>Scheutzow.5@osu.edu</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7096525" y="220515"/>
            <a:ext cx="1800733" cy="508313"/>
          </a:xfrm>
        </p:spPr>
        <p:txBody>
          <a:bodyPr>
            <a:norm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Presenters</a:t>
            </a:r>
          </a:p>
        </p:txBody>
      </p:sp>
    </p:spTree>
    <p:extLst>
      <p:ext uri="{BB962C8B-B14F-4D97-AF65-F5344CB8AC3E}">
        <p14:creationId xmlns:p14="http://schemas.microsoft.com/office/powerpoint/2010/main" val="350375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354" r="11354"/>
          <a:stretch>
            <a:fillRect/>
          </a:stretch>
        </p:blipFill>
        <p:spPr/>
      </p:pic>
    </p:spTree>
    <p:extLst>
      <p:ext uri="{BB962C8B-B14F-4D97-AF65-F5344CB8AC3E}">
        <p14:creationId xmlns:p14="http://schemas.microsoft.com/office/powerpoint/2010/main" val="296604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05759" y="172936"/>
            <a:ext cx="2018928" cy="508313"/>
          </a:xfrm>
        </p:spPr>
        <p:txBody>
          <a:bodyPr>
            <a:norm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References</a:t>
            </a:r>
          </a:p>
        </p:txBody>
      </p:sp>
      <p:sp>
        <p:nvSpPr>
          <p:cNvPr id="10" name="TextBox 9"/>
          <p:cNvSpPr txBox="1"/>
          <p:nvPr/>
        </p:nvSpPr>
        <p:spPr>
          <a:xfrm>
            <a:off x="1030514" y="1707940"/>
            <a:ext cx="7271657" cy="4837222"/>
          </a:xfrm>
          <a:prstGeom prst="rect">
            <a:avLst/>
          </a:prstGeom>
          <a:noFill/>
        </p:spPr>
        <p:txBody>
          <a:bodyPr wrap="square" rtlCol="0">
            <a:spAutoFit/>
          </a:bodyPr>
          <a:lstStyle/>
          <a:p>
            <a:pPr>
              <a:lnSpc>
                <a:spcPts val="2160"/>
              </a:lnSpc>
            </a:pPr>
            <a:r>
              <a:rPr lang="en-US" sz="1400" dirty="0"/>
              <a:t>Martin, Lauren. "How Generation Z Learns." </a:t>
            </a:r>
            <a:r>
              <a:rPr lang="en-US" sz="1400" i="1" dirty="0"/>
              <a:t>Learning Liftoff</a:t>
            </a:r>
            <a:r>
              <a:rPr lang="en-US" sz="1400" dirty="0"/>
              <a:t>. K12 Inc., 25 Mar. 2016. Web. 	02 Feb. 2017.</a:t>
            </a:r>
          </a:p>
          <a:p>
            <a:r>
              <a:rPr lang="en-US" sz="1400" u="sng" dirty="0">
                <a:hlinkClick r:id="rId3"/>
              </a:rPr>
              <a:t>http://www.learningliftoff.com/generation-z-learns/#.WFBRUXpuMeQ</a:t>
            </a:r>
            <a:r>
              <a:rPr lang="en-US" sz="1400" dirty="0"/>
              <a:t>.</a:t>
            </a:r>
          </a:p>
          <a:p>
            <a:endParaRPr lang="en-US" sz="1400" dirty="0"/>
          </a:p>
          <a:p>
            <a:r>
              <a:rPr lang="en-US" sz="1400" dirty="0"/>
              <a:t>Lang, James M. </a:t>
            </a:r>
            <a:r>
              <a:rPr lang="en-US" sz="1400" i="1" dirty="0"/>
              <a:t>Small Teaching: Everyday Lessons from the Science of Learning</a:t>
            </a:r>
            <a:r>
              <a:rPr lang="en-US" sz="1400" dirty="0"/>
              <a:t>. San 	Francisco, CA: </a:t>
            </a:r>
            <a:r>
              <a:rPr lang="en-US" sz="1400" dirty="0" err="1"/>
              <a:t>Jossey</a:t>
            </a:r>
            <a:r>
              <a:rPr lang="en-US" sz="1400" dirty="0"/>
              <a:t>-Bass, 2016. Print.</a:t>
            </a:r>
          </a:p>
          <a:p>
            <a:endParaRPr lang="en-US" sz="1400" dirty="0"/>
          </a:p>
          <a:p>
            <a:pPr>
              <a:lnSpc>
                <a:spcPts val="2160"/>
              </a:lnSpc>
            </a:pPr>
            <a:r>
              <a:rPr lang="en-US" sz="1400" dirty="0"/>
              <a:t>"What's Hot Right Now." </a:t>
            </a:r>
            <a:r>
              <a:rPr lang="en-US" sz="1400" i="1" dirty="0"/>
              <a:t>Understanding Generation Z Learning Styles in Order to Deliver 	Quality Learning Experiences</a:t>
            </a:r>
            <a:r>
              <a:rPr lang="en-US" sz="1400" dirty="0"/>
              <a:t>. Precision 	Industries, 29 July 2015. Web. 02 Feb. 	2017.</a:t>
            </a:r>
          </a:p>
          <a:p>
            <a:pPr>
              <a:lnSpc>
                <a:spcPts val="2160"/>
              </a:lnSpc>
            </a:pPr>
            <a:r>
              <a:rPr lang="en-US" sz="1400" u="sng" dirty="0">
                <a:hlinkClick r:id="rId4"/>
              </a:rPr>
              <a:t>http://www.precisionindustries.com.au/whats-hot-right-now-blog/understanding-generation-z-learning-styles-in-order-to-deliver-quality-learning-experiences</a:t>
            </a:r>
            <a:endParaRPr lang="en-US" sz="1400" dirty="0"/>
          </a:p>
          <a:p>
            <a:endParaRPr lang="en-US" sz="1400" dirty="0"/>
          </a:p>
          <a:p>
            <a:r>
              <a:rPr lang="en-US" sz="1400" dirty="0" err="1"/>
              <a:t>McCrindle</a:t>
            </a:r>
            <a:r>
              <a:rPr lang="en-US" sz="1400" dirty="0"/>
              <a:t>. "The </a:t>
            </a:r>
            <a:r>
              <a:rPr lang="en-US" sz="1400" dirty="0" err="1"/>
              <a:t>McCrindle</a:t>
            </a:r>
            <a:r>
              <a:rPr lang="en-US" sz="1400" dirty="0"/>
              <a:t> Blog." </a:t>
            </a:r>
            <a:r>
              <a:rPr lang="en-US" sz="1400" i="1" dirty="0"/>
              <a:t>Gen Z and Gen Alpha Infographic 	Update</a:t>
            </a:r>
            <a:r>
              <a:rPr lang="en-US" sz="1400" dirty="0"/>
              <a:t>. </a:t>
            </a:r>
            <a:r>
              <a:rPr lang="en-US" sz="1400" dirty="0" err="1"/>
              <a:t>McCrindle</a:t>
            </a:r>
            <a:r>
              <a:rPr lang="en-US" sz="1400" dirty="0"/>
              <a:t> 	Pty Ltd, 4 Feb. 2015. Web. 02 Feb. 2017.Gen 	Z Infographic</a:t>
            </a:r>
          </a:p>
          <a:p>
            <a:r>
              <a:rPr lang="en-US" sz="1400" dirty="0">
                <a:hlinkClick r:id="rId5"/>
              </a:rPr>
              <a:t>http://mccrindle.com.au/</a:t>
            </a:r>
            <a:endParaRPr lang="en-US" sz="1400" dirty="0"/>
          </a:p>
          <a:p>
            <a:endParaRPr lang="en-US" dirty="0"/>
          </a:p>
          <a:p>
            <a:endParaRPr lang="en-US" dirty="0"/>
          </a:p>
          <a:p>
            <a:endParaRPr lang="en-US" dirty="0"/>
          </a:p>
        </p:txBody>
      </p:sp>
    </p:spTree>
    <p:extLst>
      <p:ext uri="{BB962C8B-B14F-4D97-AF65-F5344CB8AC3E}">
        <p14:creationId xmlns:p14="http://schemas.microsoft.com/office/powerpoint/2010/main" val="156955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944698" y="2140923"/>
            <a:ext cx="7200384" cy="3638143"/>
          </a:xfrm>
        </p:spPr>
        <p:txBody>
          <a:bodyPr/>
          <a:lstStyle/>
          <a:p>
            <a:r>
              <a:rPr lang="en-US" b="1" dirty="0">
                <a:latin typeface="Times New Roman" panose="02020603050405020304" pitchFamily="18" charset="0"/>
                <a:cs typeface="Times New Roman" panose="02020603050405020304" pitchFamily="18" charset="0"/>
              </a:rPr>
              <a:t>SELF-CAREER DEVELOPMENT</a:t>
            </a:r>
          </a:p>
          <a:p>
            <a:r>
              <a:rPr lang="en-US" b="1" dirty="0">
                <a:latin typeface="Times New Roman" panose="02020603050405020304" pitchFamily="18" charset="0"/>
                <a:cs typeface="Times New Roman" panose="02020603050405020304" pitchFamily="18" charset="0"/>
              </a:rPr>
              <a:t>Spring 2017</a:t>
            </a:r>
          </a:p>
          <a:p>
            <a:r>
              <a:rPr lang="en-US" b="1" dirty="0">
                <a:solidFill>
                  <a:schemeClr val="tx1"/>
                </a:solidFill>
                <a:latin typeface="Times New Roman" panose="02020603050405020304" pitchFamily="18" charset="0"/>
                <a:cs typeface="Times New Roman" panose="02020603050405020304" pitchFamily="18" charset="0"/>
              </a:rPr>
              <a:t>SMART Learning Cohorts:</a:t>
            </a:r>
          </a:p>
          <a:p>
            <a:r>
              <a:rPr lang="en-US" b="1" dirty="0">
                <a:latin typeface="Times New Roman" panose="02020603050405020304" pitchFamily="18" charset="0"/>
                <a:cs typeface="Times New Roman" panose="02020603050405020304" pitchFamily="18" charset="0"/>
              </a:rPr>
              <a:t>Buckeye Scholars of Color</a:t>
            </a:r>
          </a:p>
          <a:p>
            <a:r>
              <a:rPr lang="en-US" b="1" dirty="0">
                <a:latin typeface="Times New Roman" panose="02020603050405020304" pitchFamily="18" charset="0"/>
                <a:cs typeface="Times New Roman" panose="02020603050405020304" pitchFamily="18" charset="0"/>
              </a:rPr>
              <a:t>New Generation Scholars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75007" y="225083"/>
            <a:ext cx="2264899" cy="738664"/>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ESCE 2271</a:t>
            </a: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17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713871" y="-1948375"/>
            <a:ext cx="5191718" cy="9854418"/>
          </a:xfrm>
          <a:prstGeom prst="rect">
            <a:avLst/>
          </a:prstGeom>
        </p:spPr>
      </p:pic>
      <p:sp>
        <p:nvSpPr>
          <p:cNvPr id="10" name="TextBox 9"/>
          <p:cNvSpPr txBox="1"/>
          <p:nvPr/>
        </p:nvSpPr>
        <p:spPr>
          <a:xfrm rot="20009398">
            <a:off x="3777377" y="2169430"/>
            <a:ext cx="5064705" cy="2400657"/>
          </a:xfrm>
          <a:prstGeom prst="rect">
            <a:avLst/>
          </a:prstGeom>
          <a:noFill/>
        </p:spPr>
        <p:txBody>
          <a:bodyPr wrap="square" rtlCol="0">
            <a:spAutoFit/>
          </a:bodyPr>
          <a:lstStyle/>
          <a:p>
            <a:pPr algn="ctr"/>
            <a:r>
              <a:rPr lang="en-US" sz="15000" cap="all" dirty="0">
                <a:latin typeface="Bodoni MT Black" panose="02070A03080606020203" pitchFamily="18" charset="0"/>
              </a:rPr>
              <a:t>Gen</a:t>
            </a:r>
          </a:p>
        </p:txBody>
      </p:sp>
      <p:sp>
        <p:nvSpPr>
          <p:cNvPr id="11" name="TextBox 10"/>
          <p:cNvSpPr txBox="1"/>
          <p:nvPr/>
        </p:nvSpPr>
        <p:spPr>
          <a:xfrm>
            <a:off x="330220" y="1474992"/>
            <a:ext cx="4164037" cy="4308872"/>
          </a:xfrm>
          <a:prstGeom prst="rect">
            <a:avLst/>
          </a:prstGeom>
          <a:noFill/>
        </p:spPr>
        <p:txBody>
          <a:bodyPr wrap="square" rtlCol="0">
            <a:spAutoFit/>
          </a:bodyPr>
          <a:lstStyle/>
          <a:p>
            <a:pPr>
              <a:spcBef>
                <a:spcPts val="1200"/>
              </a:spcBef>
            </a:pPr>
            <a:r>
              <a:rPr lang="en-US" sz="2800" b="1" cap="all" dirty="0">
                <a:solidFill>
                  <a:schemeClr val="bg1"/>
                </a:solidFill>
                <a:latin typeface="Times New Roman" panose="02020603050405020304" pitchFamily="18" charset="0"/>
                <a:cs typeface="Times New Roman" panose="02020603050405020304" pitchFamily="18" charset="0"/>
              </a:rPr>
              <a:t>Reasons why we had to get creative:</a:t>
            </a:r>
          </a:p>
          <a:p>
            <a:pPr marL="285750" indent="-285750">
              <a:spcBef>
                <a:spcPts val="1200"/>
              </a:spcBef>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Visual learners</a:t>
            </a:r>
          </a:p>
          <a:p>
            <a:pPr marL="285750" indent="-285750">
              <a:spcBef>
                <a:spcPts val="1200"/>
              </a:spcBef>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Tech savvy </a:t>
            </a:r>
          </a:p>
          <a:p>
            <a:pPr marL="285750" indent="-285750">
              <a:spcBef>
                <a:spcPts val="1200"/>
              </a:spcBef>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Experimenters</a:t>
            </a:r>
          </a:p>
          <a:p>
            <a:pPr marL="285750" indent="-285750">
              <a:spcBef>
                <a:spcPts val="1200"/>
              </a:spcBef>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Collaborators</a:t>
            </a:r>
          </a:p>
          <a:p>
            <a:pPr marL="285750" indent="-285750">
              <a:spcBef>
                <a:spcPts val="1200"/>
              </a:spcBef>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Flexible</a:t>
            </a:r>
          </a:p>
        </p:txBody>
      </p:sp>
    </p:spTree>
    <p:extLst>
      <p:ext uri="{BB962C8B-B14F-4D97-AF65-F5344CB8AC3E}">
        <p14:creationId xmlns:p14="http://schemas.microsoft.com/office/powerpoint/2010/main" val="77024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77" y="1554214"/>
            <a:ext cx="8171965" cy="4860654"/>
          </a:xfrm>
          <a:prstGeom prst="rect">
            <a:avLst/>
          </a:prstGeom>
        </p:spPr>
      </p:pic>
      <p:sp>
        <p:nvSpPr>
          <p:cNvPr id="2" name="TextBox 1"/>
          <p:cNvSpPr txBox="1"/>
          <p:nvPr/>
        </p:nvSpPr>
        <p:spPr>
          <a:xfrm>
            <a:off x="6020972" y="239151"/>
            <a:ext cx="2926081" cy="461665"/>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GEN Z Infographic</a:t>
            </a:r>
          </a:p>
        </p:txBody>
      </p:sp>
    </p:spTree>
    <p:extLst>
      <p:ext uri="{BB962C8B-B14F-4D97-AF65-F5344CB8AC3E}">
        <p14:creationId xmlns:p14="http://schemas.microsoft.com/office/powerpoint/2010/main" val="82126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443" b="25936"/>
          <a:stretch/>
        </p:blipFill>
        <p:spPr>
          <a:xfrm>
            <a:off x="6594340" y="2935679"/>
            <a:ext cx="2011049" cy="1239231"/>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83882" y="932942"/>
            <a:ext cx="1841109" cy="18411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916" y="5015483"/>
            <a:ext cx="1512276" cy="113420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499116"/>
            <a:ext cx="3273548" cy="10137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200" y="3011987"/>
            <a:ext cx="2298812" cy="1524213"/>
          </a:xfrm>
          <a:prstGeom prst="rect">
            <a:avLst/>
          </a:prstGeom>
        </p:spPr>
      </p:pic>
      <p:pic>
        <p:nvPicPr>
          <p:cNvPr id="9" name="Picture 8"/>
          <p:cNvPicPr>
            <a:picLocks noChangeAspect="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692814" y="932942"/>
            <a:ext cx="2597034" cy="194720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8263" y="4489942"/>
            <a:ext cx="1819560" cy="181956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3036" y="4901557"/>
            <a:ext cx="2107703" cy="1407945"/>
          </a:xfrm>
          <a:prstGeom prst="rect">
            <a:avLst/>
          </a:prstGeom>
        </p:spPr>
      </p:pic>
      <p:grpSp>
        <p:nvGrpSpPr>
          <p:cNvPr id="15" name="Group 14"/>
          <p:cNvGrpSpPr/>
          <p:nvPr/>
        </p:nvGrpSpPr>
        <p:grpSpPr>
          <a:xfrm>
            <a:off x="174433" y="3208109"/>
            <a:ext cx="3293634" cy="2943929"/>
            <a:chOff x="372982" y="642674"/>
            <a:chExt cx="4391512" cy="3925239"/>
          </a:xfrm>
        </p:grpSpPr>
        <p:pic>
          <p:nvPicPr>
            <p:cNvPr id="16" name="Picture 15"/>
            <p:cNvPicPr>
              <a:picLocks noChangeAspect="1"/>
            </p:cNvPicPr>
            <p:nvPr/>
          </p:nvPicPr>
          <p:blipFill rotWithShape="1">
            <a:blip r:embed="rId10">
              <a:extLst>
                <a:ext uri="{28A0092B-C50C-407E-A947-70E740481C1C}">
                  <a14:useLocalDpi xmlns:a14="http://schemas.microsoft.com/office/drawing/2010/main" val="0"/>
                </a:ext>
              </a:extLst>
            </a:blip>
            <a:srcRect b="30243"/>
            <a:stretch/>
          </p:blipFill>
          <p:spPr>
            <a:xfrm>
              <a:off x="402044" y="642674"/>
              <a:ext cx="1962150" cy="2431831"/>
            </a:xfrm>
            <a:prstGeom prst="rect">
              <a:avLst/>
            </a:prstGeom>
          </p:spPr>
        </p:pic>
        <p:pic>
          <p:nvPicPr>
            <p:cNvPr id="17" name="Picture 16"/>
            <p:cNvPicPr>
              <a:picLocks noChangeAspect="1"/>
            </p:cNvPicPr>
            <p:nvPr/>
          </p:nvPicPr>
          <p:blipFill rotWithShape="1">
            <a:blip r:embed="rId11">
              <a:extLst>
                <a:ext uri="{28A0092B-C50C-407E-A947-70E740481C1C}">
                  <a14:useLocalDpi xmlns:a14="http://schemas.microsoft.com/office/drawing/2010/main" val="0"/>
                </a:ext>
              </a:extLst>
            </a:blip>
            <a:srcRect t="19811" b="25928"/>
            <a:stretch/>
          </p:blipFill>
          <p:spPr>
            <a:xfrm>
              <a:off x="2364194" y="2734049"/>
              <a:ext cx="1707720" cy="183386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2982" y="3074505"/>
              <a:ext cx="1991212" cy="1493408"/>
            </a:xfrm>
            <a:prstGeom prst="rect">
              <a:avLst/>
            </a:prstGeom>
          </p:spPr>
        </p:pic>
        <p:pic>
          <p:nvPicPr>
            <p:cNvPr id="19" name="Picture 18"/>
            <p:cNvPicPr>
              <a:picLocks noChangeAspect="1"/>
            </p:cNvPicPr>
            <p:nvPr/>
          </p:nvPicPr>
          <p:blipFill rotWithShape="1">
            <a:blip r:embed="rId13">
              <a:extLst>
                <a:ext uri="{28A0092B-C50C-407E-A947-70E740481C1C}">
                  <a14:useLocalDpi xmlns:a14="http://schemas.microsoft.com/office/drawing/2010/main" val="0"/>
                </a:ext>
              </a:extLst>
            </a:blip>
            <a:srcRect t="32285"/>
            <a:stretch/>
          </p:blipFill>
          <p:spPr>
            <a:xfrm>
              <a:off x="2364194" y="642674"/>
              <a:ext cx="2400300" cy="2167139"/>
            </a:xfrm>
            <a:prstGeom prst="rect">
              <a:avLst/>
            </a:prstGeom>
          </p:spPr>
        </p:pic>
      </p:gr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15688" y="1212889"/>
            <a:ext cx="1278549" cy="1281213"/>
          </a:xfrm>
          <a:prstGeom prst="rect">
            <a:avLst/>
          </a:prstGeom>
        </p:spPr>
      </p:pic>
      <p:sp>
        <p:nvSpPr>
          <p:cNvPr id="20" name="TextBox 19"/>
          <p:cNvSpPr txBox="1"/>
          <p:nvPr/>
        </p:nvSpPr>
        <p:spPr>
          <a:xfrm>
            <a:off x="5744138" y="156245"/>
            <a:ext cx="3366567" cy="461665"/>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Ice Breaker:  10 Images</a:t>
            </a:r>
          </a:p>
        </p:txBody>
      </p:sp>
    </p:spTree>
    <p:extLst>
      <p:ext uri="{BB962C8B-B14F-4D97-AF65-F5344CB8AC3E}">
        <p14:creationId xmlns:p14="http://schemas.microsoft.com/office/powerpoint/2010/main" val="243685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6559" y="1944455"/>
            <a:ext cx="6901132" cy="1200329"/>
          </a:xfrm>
          <a:prstGeom prst="rect">
            <a:avLst/>
          </a:prstGeom>
          <a:noFill/>
        </p:spPr>
        <p:txBody>
          <a:bodyPr wrap="square" rtlCol="0">
            <a:spAutoFit/>
          </a:bodyPr>
          <a:lstStyle/>
          <a:p>
            <a:pPr algn="ctr"/>
            <a:r>
              <a:rPr lang="en-US" sz="3600" b="1" cap="all" dirty="0">
                <a:solidFill>
                  <a:schemeClr val="bg1"/>
                </a:solidFill>
                <a:latin typeface="Times New Roman" panose="02020603050405020304" pitchFamily="18" charset="0"/>
                <a:cs typeface="Times New Roman" panose="02020603050405020304" pitchFamily="18" charset="0"/>
              </a:rPr>
              <a:t>University Exploration Survey Class</a:t>
            </a:r>
          </a:p>
        </p:txBody>
      </p:sp>
      <p:sp>
        <p:nvSpPr>
          <p:cNvPr id="7" name="TextBox 6"/>
          <p:cNvSpPr txBox="1"/>
          <p:nvPr/>
        </p:nvSpPr>
        <p:spPr>
          <a:xfrm>
            <a:off x="2028439" y="4149689"/>
            <a:ext cx="5457371" cy="1077218"/>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Our humble beginnings in gaming…</a:t>
            </a:r>
          </a:p>
        </p:txBody>
      </p:sp>
    </p:spTree>
    <p:extLst>
      <p:ext uri="{BB962C8B-B14F-4D97-AF65-F5344CB8AC3E}">
        <p14:creationId xmlns:p14="http://schemas.microsoft.com/office/powerpoint/2010/main" val="181148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1216368" y="858128"/>
            <a:ext cx="6711264" cy="5999872"/>
          </a:xfrm>
          <a:prstGeom prst="rect">
            <a:avLst/>
          </a:prstGeom>
        </p:spPr>
      </p:pic>
      <p:sp>
        <p:nvSpPr>
          <p:cNvPr id="2" name="TextBox 1"/>
          <p:cNvSpPr txBox="1"/>
          <p:nvPr/>
        </p:nvSpPr>
        <p:spPr>
          <a:xfrm>
            <a:off x="6176513" y="239080"/>
            <a:ext cx="2501661"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Holland’s Theory</a:t>
            </a:r>
          </a:p>
        </p:txBody>
      </p:sp>
    </p:spTree>
    <p:extLst>
      <p:ext uri="{BB962C8B-B14F-4D97-AF65-F5344CB8AC3E}">
        <p14:creationId xmlns:p14="http://schemas.microsoft.com/office/powerpoint/2010/main" val="237409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53301" y="1185704"/>
            <a:ext cx="5302185" cy="5302181"/>
          </a:xfrm>
          <a:prstGeom prst="rect">
            <a:avLst/>
          </a:prstGeom>
        </p:spPr>
      </p:pic>
      <p:sp>
        <p:nvSpPr>
          <p:cNvPr id="2" name="TextBox 1"/>
          <p:cNvSpPr txBox="1"/>
          <p:nvPr/>
        </p:nvSpPr>
        <p:spPr>
          <a:xfrm rot="19699909">
            <a:off x="442108" y="1979836"/>
            <a:ext cx="2200522" cy="2308324"/>
          </a:xfrm>
          <a:prstGeom prst="rect">
            <a:avLst/>
          </a:prstGeom>
          <a:noFill/>
        </p:spPr>
        <p:txBody>
          <a:bodyPr wrap="square" rtlCol="0">
            <a:spAutoFit/>
          </a:bodyPr>
          <a:lstStyle/>
          <a:p>
            <a:r>
              <a:rPr lang="en-US" sz="7200" dirty="0">
                <a:latin typeface="Times New Roman" panose="02020603050405020304" pitchFamily="18" charset="0"/>
                <a:cs typeface="Times New Roman" panose="02020603050405020304" pitchFamily="18" charset="0"/>
              </a:rPr>
              <a:t>Let’s</a:t>
            </a:r>
          </a:p>
          <a:p>
            <a:r>
              <a:rPr lang="en-US" sz="7200" dirty="0">
                <a:latin typeface="Times New Roman" panose="02020603050405020304" pitchFamily="18" charset="0"/>
                <a:cs typeface="Times New Roman" panose="02020603050405020304" pitchFamily="18" charset="0"/>
              </a:rPr>
              <a:t>Play!</a:t>
            </a:r>
          </a:p>
        </p:txBody>
      </p:sp>
    </p:spTree>
    <p:extLst>
      <p:ext uri="{BB962C8B-B14F-4D97-AF65-F5344CB8AC3E}">
        <p14:creationId xmlns:p14="http://schemas.microsoft.com/office/powerpoint/2010/main" val="383908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260572" y="1277258"/>
            <a:ext cx="8670986" cy="4517362"/>
          </a:xfrm>
        </p:spPr>
      </p:pic>
      <p:sp>
        <p:nvSpPr>
          <p:cNvPr id="5" name="Title 4"/>
          <p:cNvSpPr>
            <a:spLocks noGrp="1"/>
          </p:cNvSpPr>
          <p:nvPr>
            <p:ph type="title"/>
          </p:nvPr>
        </p:nvSpPr>
        <p:spPr>
          <a:xfrm>
            <a:off x="6561423" y="0"/>
            <a:ext cx="2503538" cy="971105"/>
          </a:xfrm>
        </p:spPr>
        <p:txBody>
          <a:bodyPr>
            <a:normAutofit/>
          </a:bodyPr>
          <a:lstStyle/>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StrengthsFinder</a:t>
            </a:r>
          </a:p>
        </p:txBody>
      </p:sp>
    </p:spTree>
    <p:extLst>
      <p:ext uri="{BB962C8B-B14F-4D97-AF65-F5344CB8AC3E}">
        <p14:creationId xmlns:p14="http://schemas.microsoft.com/office/powerpoint/2010/main" val="2124913635"/>
      </p:ext>
    </p:extLst>
  </p:cSld>
  <p:clrMapOvr>
    <a:masterClrMapping/>
  </p:clrMapOvr>
  <p:transition spd="slow">
    <p:fade/>
  </p:transition>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1790</TotalTime>
  <Words>1246</Words>
  <Application>Microsoft Office PowerPoint</Application>
  <PresentationFormat>On-screen Show (4:3)</PresentationFormat>
  <Paragraphs>74</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2_Title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StrengthsFinder</vt:lpstr>
      <vt:lpstr>PowerPoint Presentation</vt:lpstr>
      <vt:lpstr>PowerPoint Presentation</vt:lpstr>
      <vt:lpstr>Presenters</vt:lpstr>
      <vt:lpstr>PowerPoint Presentation</vt:lpstr>
      <vt:lpstr>References</vt:lpstr>
    </vt:vector>
  </TitlesOfParts>
  <Company>OSU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Aberegg</dc:creator>
  <cp:lastModifiedBy>Base</cp:lastModifiedBy>
  <cp:revision>91</cp:revision>
  <cp:lastPrinted>2017-02-02T22:07:22Z</cp:lastPrinted>
  <dcterms:created xsi:type="dcterms:W3CDTF">2013-05-24T18:55:25Z</dcterms:created>
  <dcterms:modified xsi:type="dcterms:W3CDTF">2017-02-09T20:29:26Z</dcterms:modified>
</cp:coreProperties>
</file>