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60" r:id="rId2"/>
  </p:sldMasterIdLst>
  <p:notesMasterIdLst>
    <p:notesMasterId r:id="rId60"/>
  </p:notesMasterIdLst>
  <p:handoutMasterIdLst>
    <p:handoutMasterId r:id="rId61"/>
  </p:handoutMasterIdLst>
  <p:sldIdLst>
    <p:sldId id="257" r:id="rId3"/>
    <p:sldId id="384" r:id="rId4"/>
    <p:sldId id="385" r:id="rId5"/>
    <p:sldId id="386" r:id="rId6"/>
    <p:sldId id="387" r:id="rId7"/>
    <p:sldId id="388" r:id="rId8"/>
    <p:sldId id="389" r:id="rId9"/>
    <p:sldId id="390" r:id="rId10"/>
    <p:sldId id="391" r:id="rId11"/>
    <p:sldId id="392" r:id="rId12"/>
    <p:sldId id="393" r:id="rId13"/>
    <p:sldId id="394" r:id="rId14"/>
    <p:sldId id="395" r:id="rId15"/>
    <p:sldId id="396" r:id="rId16"/>
    <p:sldId id="397" r:id="rId17"/>
    <p:sldId id="398" r:id="rId18"/>
    <p:sldId id="399" r:id="rId19"/>
    <p:sldId id="400" r:id="rId20"/>
    <p:sldId id="401" r:id="rId21"/>
    <p:sldId id="402" r:id="rId22"/>
    <p:sldId id="344" r:id="rId23"/>
    <p:sldId id="380" r:id="rId24"/>
    <p:sldId id="381" r:id="rId25"/>
    <p:sldId id="382" r:id="rId26"/>
    <p:sldId id="345" r:id="rId27"/>
    <p:sldId id="370" r:id="rId28"/>
    <p:sldId id="371" r:id="rId29"/>
    <p:sldId id="372" r:id="rId30"/>
    <p:sldId id="373" r:id="rId31"/>
    <p:sldId id="374"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46" r:id="rId48"/>
    <p:sldId id="363" r:id="rId49"/>
    <p:sldId id="364" r:id="rId50"/>
    <p:sldId id="365" r:id="rId51"/>
    <p:sldId id="366" r:id="rId52"/>
    <p:sldId id="367" r:id="rId53"/>
    <p:sldId id="347" r:id="rId54"/>
    <p:sldId id="369" r:id="rId55"/>
    <p:sldId id="375" r:id="rId56"/>
    <p:sldId id="376" r:id="rId57"/>
    <p:sldId id="377" r:id="rId58"/>
    <p:sldId id="368" r:id="rId5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08">
          <p15:clr>
            <a:srgbClr val="A4A3A4"/>
          </p15:clr>
        </p15:guide>
        <p15:guide id="2" pos="87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 Fran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0032"/>
    <a:srgbClr val="B70F20"/>
    <a:srgbClr val="B20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403" autoAdjust="0"/>
  </p:normalViewPr>
  <p:slideViewPr>
    <p:cSldViewPr snapToGrid="0" snapToObjects="1">
      <p:cViewPr varScale="1">
        <p:scale>
          <a:sx n="83" d="100"/>
          <a:sy n="83" d="100"/>
        </p:scale>
        <p:origin x="-798" y="-78"/>
      </p:cViewPr>
      <p:guideLst>
        <p:guide orient="horz" pos="1008"/>
        <p:guide pos="8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AF74C-962B-5A4B-BCBD-FFAB1ABC421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E66E752A-89AE-894C-A98C-D51F9E6A507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200" dirty="0" smtClean="0">
              <a:solidFill>
                <a:srgbClr val="000000"/>
              </a:solidFill>
            </a:rPr>
            <a:t>Winter/Spring</a:t>
          </a:r>
          <a:endParaRPr lang="en-US" sz="1200" dirty="0">
            <a:solidFill>
              <a:srgbClr val="000000"/>
            </a:solidFill>
          </a:endParaRPr>
        </a:p>
      </dgm:t>
    </dgm:pt>
    <dgm:pt modelId="{286C7812-6B29-1040-B662-C008EFB69630}" type="parTrans" cxnId="{E14BE818-9563-4147-88CF-A393F14B7177}">
      <dgm:prSet/>
      <dgm:spPr/>
      <dgm:t>
        <a:bodyPr/>
        <a:lstStyle/>
        <a:p>
          <a:endParaRPr lang="en-US"/>
        </a:p>
      </dgm:t>
    </dgm:pt>
    <dgm:pt modelId="{DD42F7CC-49BB-E942-BAC1-ABF7BB22D958}" type="sibTrans" cxnId="{E14BE818-9563-4147-88CF-A393F14B7177}">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a:p>
      </dgm:t>
    </dgm:pt>
    <dgm:pt modelId="{B4BEC059-F6F9-9A43-ABD6-CADE31D556F1}">
      <dgm:prSet phldrT="[Text]" custT="1"/>
      <dgm:spPr/>
      <dgm:t>
        <a:bodyPr/>
        <a:lstStyle/>
        <a:p>
          <a:r>
            <a:rPr lang="en-US" sz="1200" dirty="0" smtClean="0">
              <a:solidFill>
                <a:srgbClr val="000000"/>
              </a:solidFill>
            </a:rPr>
            <a:t>Mentor recruitment/selection</a:t>
          </a:r>
          <a:endParaRPr lang="en-US" sz="1200" dirty="0">
            <a:solidFill>
              <a:srgbClr val="000000"/>
            </a:solidFill>
          </a:endParaRPr>
        </a:p>
      </dgm:t>
    </dgm:pt>
    <dgm:pt modelId="{A6A30E98-61FE-4247-B0DE-9BFF8B3A71A1}" type="parTrans" cxnId="{691625CF-8412-4647-8899-0962AA7EB35D}">
      <dgm:prSet/>
      <dgm:spPr/>
      <dgm:t>
        <a:bodyPr/>
        <a:lstStyle/>
        <a:p>
          <a:endParaRPr lang="en-US"/>
        </a:p>
      </dgm:t>
    </dgm:pt>
    <dgm:pt modelId="{7553C505-2703-D841-B090-77B52775D49F}" type="sibTrans" cxnId="{691625CF-8412-4647-8899-0962AA7EB35D}">
      <dgm:prSet/>
      <dgm:spPr/>
      <dgm:t>
        <a:bodyPr/>
        <a:lstStyle/>
        <a:p>
          <a:endParaRPr lang="en-US"/>
        </a:p>
      </dgm:t>
    </dgm:pt>
    <dgm:pt modelId="{C0C812D6-2267-B545-A5F8-0B52BE5F03EC}">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200" dirty="0" smtClean="0">
              <a:solidFill>
                <a:srgbClr val="000000"/>
              </a:solidFill>
            </a:rPr>
            <a:t>Summer</a:t>
          </a:r>
          <a:endParaRPr lang="en-US" sz="1200" dirty="0">
            <a:solidFill>
              <a:srgbClr val="000000"/>
            </a:solidFill>
          </a:endParaRPr>
        </a:p>
      </dgm:t>
    </dgm:pt>
    <dgm:pt modelId="{2E67BC22-37AF-4640-8EF9-AD7193888170}" type="parTrans" cxnId="{13AFC72F-0013-8B4D-AB43-CCE3842CE6CC}">
      <dgm:prSet/>
      <dgm:spPr/>
      <dgm:t>
        <a:bodyPr/>
        <a:lstStyle/>
        <a:p>
          <a:endParaRPr lang="en-US"/>
        </a:p>
      </dgm:t>
    </dgm:pt>
    <dgm:pt modelId="{971B0C8A-329E-E74D-9200-B55AEEFD152A}" type="sibTrans" cxnId="{13AFC72F-0013-8B4D-AB43-CCE3842CE6CC}">
      <dgm:prSet/>
      <dgm:spPr/>
      <dgm:t>
        <a:bodyPr/>
        <a:lstStyle/>
        <a:p>
          <a:endParaRPr lang="en-US"/>
        </a:p>
      </dgm:t>
    </dgm:pt>
    <dgm:pt modelId="{227067A1-B5C2-1749-87F1-72D3BB2289B4}">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200" dirty="0" smtClean="0">
              <a:solidFill>
                <a:srgbClr val="000000"/>
              </a:solidFill>
            </a:rPr>
            <a:t>August</a:t>
          </a:r>
          <a:endParaRPr lang="en-US" sz="1200" dirty="0">
            <a:solidFill>
              <a:srgbClr val="000000"/>
            </a:solidFill>
          </a:endParaRPr>
        </a:p>
      </dgm:t>
    </dgm:pt>
    <dgm:pt modelId="{73A76825-94E6-8741-A4C3-3DB053F763A3}" type="parTrans" cxnId="{F80CE2C3-50D2-3945-9822-ECF559C0047B}">
      <dgm:prSet/>
      <dgm:spPr/>
      <dgm:t>
        <a:bodyPr/>
        <a:lstStyle/>
        <a:p>
          <a:endParaRPr lang="en-US"/>
        </a:p>
      </dgm:t>
    </dgm:pt>
    <dgm:pt modelId="{8063AB38-2D39-254B-823B-D9317ED523BD}" type="sibTrans" cxnId="{F80CE2C3-50D2-3945-9822-ECF559C0047B}">
      <dgm:prSet/>
      <dgm:spPr/>
      <dgm:t>
        <a:bodyPr/>
        <a:lstStyle/>
        <a:p>
          <a:endParaRPr lang="en-US"/>
        </a:p>
      </dgm:t>
    </dgm:pt>
    <dgm:pt modelId="{2D630B36-986C-3741-98BF-DCE3FE381FF4}">
      <dgm:prSet phldrT="[Text]" custT="1"/>
      <dgm:spPr/>
      <dgm:t>
        <a:bodyPr/>
        <a:lstStyle/>
        <a:p>
          <a:r>
            <a:rPr lang="en-US" sz="1200" dirty="0" smtClean="0">
              <a:solidFill>
                <a:srgbClr val="000000"/>
              </a:solidFill>
            </a:rPr>
            <a:t>Training retreat</a:t>
          </a:r>
          <a:endParaRPr lang="en-US" sz="1200" dirty="0">
            <a:solidFill>
              <a:srgbClr val="000000"/>
            </a:solidFill>
          </a:endParaRPr>
        </a:p>
      </dgm:t>
    </dgm:pt>
    <dgm:pt modelId="{64351CA0-4B8A-BB49-9B52-D22F9FE1AD07}" type="parTrans" cxnId="{A4CB2EDF-E7DF-1A42-B848-5B12331D4239}">
      <dgm:prSet/>
      <dgm:spPr/>
      <dgm:t>
        <a:bodyPr/>
        <a:lstStyle/>
        <a:p>
          <a:endParaRPr lang="en-US"/>
        </a:p>
      </dgm:t>
    </dgm:pt>
    <dgm:pt modelId="{BD5ADD51-31CD-3048-819A-97395BF1CB78}" type="sibTrans" cxnId="{A4CB2EDF-E7DF-1A42-B848-5B12331D4239}">
      <dgm:prSet/>
      <dgm:spPr/>
      <dgm:t>
        <a:bodyPr/>
        <a:lstStyle/>
        <a:p>
          <a:endParaRPr lang="en-US"/>
        </a:p>
      </dgm:t>
    </dgm:pt>
    <dgm:pt modelId="{A27D1144-7565-2F4A-8243-3A3C4CE5930B}">
      <dgm:prSet phldrT="[Text]" custT="1"/>
      <dgm:spPr/>
      <dgm:t>
        <a:bodyPr/>
        <a:lstStyle/>
        <a:p>
          <a:r>
            <a:rPr lang="en-US" sz="1200" dirty="0" smtClean="0">
              <a:solidFill>
                <a:srgbClr val="000000"/>
              </a:solidFill>
            </a:rPr>
            <a:t>Spring Leadership Training</a:t>
          </a:r>
          <a:endParaRPr lang="en-US" sz="1200" dirty="0">
            <a:solidFill>
              <a:srgbClr val="000000"/>
            </a:solidFill>
          </a:endParaRPr>
        </a:p>
      </dgm:t>
    </dgm:pt>
    <dgm:pt modelId="{425DC3A2-B0B2-4941-B691-A53D8D731E63}" type="parTrans" cxnId="{85696D10-1FF7-A24D-8333-ADA4A850D482}">
      <dgm:prSet/>
      <dgm:spPr/>
      <dgm:t>
        <a:bodyPr/>
        <a:lstStyle/>
        <a:p>
          <a:endParaRPr lang="en-US"/>
        </a:p>
      </dgm:t>
    </dgm:pt>
    <dgm:pt modelId="{A6F67C58-DAA7-F347-B4B5-76643AB2B463}" type="sibTrans" cxnId="{85696D10-1FF7-A24D-8333-ADA4A850D482}">
      <dgm:prSet/>
      <dgm:spPr/>
      <dgm:t>
        <a:bodyPr/>
        <a:lstStyle/>
        <a:p>
          <a:endParaRPr lang="en-US"/>
        </a:p>
      </dgm:t>
    </dgm:pt>
    <dgm:pt modelId="{453700C4-E8C7-3146-A47E-9BD7FE46F4B7}">
      <dgm:prSet phldrT="[Text]" custT="1"/>
      <dgm:spPr/>
      <dgm:t>
        <a:bodyPr/>
        <a:lstStyle/>
        <a:p>
          <a:r>
            <a:rPr lang="en-US" sz="1200" dirty="0" smtClean="0">
              <a:solidFill>
                <a:srgbClr val="000000"/>
              </a:solidFill>
            </a:rPr>
            <a:t>Assignment to student group</a:t>
          </a:r>
          <a:endParaRPr lang="en-US" sz="1200" dirty="0">
            <a:solidFill>
              <a:srgbClr val="000000"/>
            </a:solidFill>
          </a:endParaRPr>
        </a:p>
      </dgm:t>
    </dgm:pt>
    <dgm:pt modelId="{BFB47B61-871E-7949-9A05-1349EDFB085F}" type="parTrans" cxnId="{16BD9813-FF87-D44A-8D96-FEE1BDA0A1E5}">
      <dgm:prSet/>
      <dgm:spPr/>
      <dgm:t>
        <a:bodyPr/>
        <a:lstStyle/>
        <a:p>
          <a:endParaRPr lang="en-US"/>
        </a:p>
      </dgm:t>
    </dgm:pt>
    <dgm:pt modelId="{87DC62C5-7E02-1849-9F31-53F12B5EF1C0}" type="sibTrans" cxnId="{16BD9813-FF87-D44A-8D96-FEE1BDA0A1E5}">
      <dgm:prSet/>
      <dgm:spPr/>
      <dgm:t>
        <a:bodyPr/>
        <a:lstStyle/>
        <a:p>
          <a:endParaRPr lang="en-US"/>
        </a:p>
      </dgm:t>
    </dgm:pt>
    <dgm:pt modelId="{B6243D4E-D7A1-8B4E-9C73-35EB5B7E441C}">
      <dgm:prSet phldrT="[Text]" custT="1"/>
      <dgm:spPr/>
      <dgm:t>
        <a:bodyPr/>
        <a:lstStyle/>
        <a:p>
          <a:r>
            <a:rPr lang="en-US" sz="1200" dirty="0" smtClean="0">
              <a:solidFill>
                <a:srgbClr val="000000"/>
              </a:solidFill>
            </a:rPr>
            <a:t>First mentor-prot</a:t>
          </a:r>
          <a:r>
            <a:rPr lang="hu-HU" sz="1200" dirty="0" smtClean="0">
              <a:solidFill>
                <a:srgbClr val="000000"/>
              </a:solidFill>
            </a:rPr>
            <a:t>égé</a:t>
          </a:r>
          <a:r>
            <a:rPr lang="en-US" sz="1200" dirty="0" smtClean="0">
              <a:solidFill>
                <a:srgbClr val="000000"/>
              </a:solidFill>
            </a:rPr>
            <a:t> contact via email</a:t>
          </a:r>
          <a:endParaRPr lang="en-US" sz="1200" dirty="0">
            <a:solidFill>
              <a:srgbClr val="000000"/>
            </a:solidFill>
          </a:endParaRPr>
        </a:p>
      </dgm:t>
    </dgm:pt>
    <dgm:pt modelId="{C5D209B0-01E9-184B-821D-A1003DB211B5}" type="parTrans" cxnId="{9A17E81C-F08B-2246-B700-DDFEF4C1CB73}">
      <dgm:prSet/>
      <dgm:spPr/>
      <dgm:t>
        <a:bodyPr/>
        <a:lstStyle/>
        <a:p>
          <a:endParaRPr lang="en-US"/>
        </a:p>
      </dgm:t>
    </dgm:pt>
    <dgm:pt modelId="{9A04DD6F-DF13-8043-8FD1-9DE8E6085AB0}" type="sibTrans" cxnId="{9A17E81C-F08B-2246-B700-DDFEF4C1CB73}">
      <dgm:prSet/>
      <dgm:spPr/>
      <dgm:t>
        <a:bodyPr/>
        <a:lstStyle/>
        <a:p>
          <a:endParaRPr lang="en-US"/>
        </a:p>
      </dgm:t>
    </dgm:pt>
    <dgm:pt modelId="{9F605C1E-588D-5E4F-A040-3102E95B6EA6}">
      <dgm:prSet phldrT="[Text]" custT="1"/>
      <dgm:spPr/>
      <dgm:t>
        <a:bodyPr/>
        <a:lstStyle/>
        <a:p>
          <a:r>
            <a:rPr lang="en-US" sz="1200" dirty="0" smtClean="0">
              <a:solidFill>
                <a:srgbClr val="000000"/>
              </a:solidFill>
            </a:rPr>
            <a:t>Begin weekly recitation section meeting</a:t>
          </a:r>
          <a:endParaRPr lang="en-US" sz="1200" dirty="0">
            <a:solidFill>
              <a:srgbClr val="000000"/>
            </a:solidFill>
          </a:endParaRPr>
        </a:p>
      </dgm:t>
    </dgm:pt>
    <dgm:pt modelId="{A66E8D35-A063-D443-948B-1A96CE97F5EE}" type="parTrans" cxnId="{61507559-E342-994C-9887-8C9E98C913A0}">
      <dgm:prSet/>
      <dgm:spPr/>
      <dgm:t>
        <a:bodyPr/>
        <a:lstStyle/>
        <a:p>
          <a:endParaRPr lang="en-US"/>
        </a:p>
      </dgm:t>
    </dgm:pt>
    <dgm:pt modelId="{A10630C8-978B-CD49-BDE2-2C92FA2E64D9}" type="sibTrans" cxnId="{61507559-E342-994C-9887-8C9E98C913A0}">
      <dgm:prSet/>
      <dgm:spPr/>
      <dgm:t>
        <a:bodyPr/>
        <a:lstStyle/>
        <a:p>
          <a:endParaRPr lang="en-US"/>
        </a:p>
      </dgm:t>
    </dgm:pt>
    <dgm:pt modelId="{F338151C-8E79-C543-BF23-76C6D53B45B9}">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200" dirty="0" smtClean="0">
              <a:solidFill>
                <a:srgbClr val="000000"/>
              </a:solidFill>
            </a:rPr>
            <a:t>Autumn</a:t>
          </a:r>
          <a:endParaRPr lang="en-US" sz="1200" dirty="0">
            <a:solidFill>
              <a:srgbClr val="000000"/>
            </a:solidFill>
          </a:endParaRPr>
        </a:p>
      </dgm:t>
    </dgm:pt>
    <dgm:pt modelId="{EF02F65B-8D6C-814F-AF91-E649753F98F3}" type="parTrans" cxnId="{4827070D-94B3-8740-89E6-BD97435349D0}">
      <dgm:prSet/>
      <dgm:spPr/>
      <dgm:t>
        <a:bodyPr/>
        <a:lstStyle/>
        <a:p>
          <a:endParaRPr lang="en-US"/>
        </a:p>
      </dgm:t>
    </dgm:pt>
    <dgm:pt modelId="{22470328-F88B-164D-9045-03B6BC6304B8}" type="sibTrans" cxnId="{4827070D-94B3-8740-89E6-BD97435349D0}">
      <dgm:prSet/>
      <dgm:spPr/>
      <dgm:t>
        <a:bodyPr/>
        <a:lstStyle/>
        <a:p>
          <a:endParaRPr lang="en-US"/>
        </a:p>
      </dgm:t>
    </dgm:pt>
    <dgm:pt modelId="{37F8077C-2CC0-1443-837B-A1B19AD4EA8E}">
      <dgm:prSet phldrT="[Text]" custT="1"/>
      <dgm:spPr/>
      <dgm:t>
        <a:bodyPr/>
        <a:lstStyle/>
        <a:p>
          <a:r>
            <a:rPr lang="en-US" sz="1200" dirty="0" smtClean="0">
              <a:solidFill>
                <a:srgbClr val="000000"/>
              </a:solidFill>
            </a:rPr>
            <a:t>Weekly ongoing training</a:t>
          </a:r>
          <a:endParaRPr lang="en-US" sz="1200" dirty="0">
            <a:solidFill>
              <a:srgbClr val="000000"/>
            </a:solidFill>
          </a:endParaRPr>
        </a:p>
      </dgm:t>
    </dgm:pt>
    <dgm:pt modelId="{64F061A5-F0EF-434D-88A3-3712BF63C2DF}" type="parTrans" cxnId="{4DC2AB91-403B-9841-A917-6AE97A943B1E}">
      <dgm:prSet/>
      <dgm:spPr/>
      <dgm:t>
        <a:bodyPr/>
        <a:lstStyle/>
        <a:p>
          <a:endParaRPr lang="en-US"/>
        </a:p>
      </dgm:t>
    </dgm:pt>
    <dgm:pt modelId="{36D6DAF7-3743-DF43-A102-3B1B84CE0D9F}" type="sibTrans" cxnId="{4DC2AB91-403B-9841-A917-6AE97A943B1E}">
      <dgm:prSet/>
      <dgm:spPr/>
      <dgm:t>
        <a:bodyPr/>
        <a:lstStyle/>
        <a:p>
          <a:endParaRPr lang="en-US"/>
        </a:p>
      </dgm:t>
    </dgm:pt>
    <dgm:pt modelId="{69D30F08-101F-DD4B-828F-A543B858E1E1}">
      <dgm:prSet phldrT="[Text]" custT="1"/>
      <dgm:spPr/>
      <dgm:t>
        <a:bodyPr/>
        <a:lstStyle/>
        <a:p>
          <a:r>
            <a:rPr lang="en-US" sz="1200" dirty="0" smtClean="0">
              <a:solidFill>
                <a:srgbClr val="000000"/>
              </a:solidFill>
            </a:rPr>
            <a:t>Weekly recitation section meetings (1</a:t>
          </a:r>
          <a:r>
            <a:rPr lang="en-US" sz="1200" baseline="30000" dirty="0" smtClean="0">
              <a:solidFill>
                <a:srgbClr val="000000"/>
              </a:solidFill>
            </a:rPr>
            <a:t>st</a:t>
          </a:r>
          <a:r>
            <a:rPr lang="en-US" sz="1200" dirty="0" smtClean="0">
              <a:solidFill>
                <a:srgbClr val="000000"/>
              </a:solidFill>
            </a:rPr>
            <a:t> 7-weeks)</a:t>
          </a:r>
          <a:endParaRPr lang="en-US" sz="1200" dirty="0">
            <a:solidFill>
              <a:srgbClr val="000000"/>
            </a:solidFill>
          </a:endParaRPr>
        </a:p>
      </dgm:t>
    </dgm:pt>
    <dgm:pt modelId="{A3F2CA78-A07B-DC4B-84F6-7C42D2A33AB7}" type="parTrans" cxnId="{55D16209-5E65-CE40-BA20-809016040C27}">
      <dgm:prSet/>
      <dgm:spPr/>
      <dgm:t>
        <a:bodyPr/>
        <a:lstStyle/>
        <a:p>
          <a:endParaRPr lang="en-US"/>
        </a:p>
      </dgm:t>
    </dgm:pt>
    <dgm:pt modelId="{CA2C57BD-77A2-DC49-BDC5-4FC525890CF7}" type="sibTrans" cxnId="{55D16209-5E65-CE40-BA20-809016040C27}">
      <dgm:prSet/>
      <dgm:spPr/>
      <dgm:t>
        <a:bodyPr/>
        <a:lstStyle/>
        <a:p>
          <a:endParaRPr lang="en-US"/>
        </a:p>
      </dgm:t>
    </dgm:pt>
    <dgm:pt modelId="{C93637E6-C6C5-8C4C-BE0A-DF93BC147E6E}">
      <dgm:prSet phldrT="[Text]" custT="1"/>
      <dgm:spPr/>
      <dgm:t>
        <a:bodyPr/>
        <a:lstStyle/>
        <a:p>
          <a:r>
            <a:rPr lang="en-US" sz="1200" dirty="0" smtClean="0">
              <a:solidFill>
                <a:srgbClr val="000000"/>
              </a:solidFill>
            </a:rPr>
            <a:t>College-sponsored events</a:t>
          </a:r>
          <a:endParaRPr lang="en-US" sz="1200" dirty="0">
            <a:solidFill>
              <a:srgbClr val="000000"/>
            </a:solidFill>
          </a:endParaRPr>
        </a:p>
      </dgm:t>
    </dgm:pt>
    <dgm:pt modelId="{066C17E9-EC97-6844-B2A2-D509BD5DCD6E}" type="parTrans" cxnId="{F39DE48C-7D74-7240-B859-FFA71C37174E}">
      <dgm:prSet/>
      <dgm:spPr/>
      <dgm:t>
        <a:bodyPr/>
        <a:lstStyle/>
        <a:p>
          <a:endParaRPr lang="en-US"/>
        </a:p>
      </dgm:t>
    </dgm:pt>
    <dgm:pt modelId="{112B652C-D3F3-5943-9745-8695C26CB50B}" type="sibTrans" cxnId="{F39DE48C-7D74-7240-B859-FFA71C37174E}">
      <dgm:prSet/>
      <dgm:spPr/>
      <dgm:t>
        <a:bodyPr/>
        <a:lstStyle/>
        <a:p>
          <a:endParaRPr lang="en-US"/>
        </a:p>
      </dgm:t>
    </dgm:pt>
    <dgm:pt modelId="{F0F748AA-D0B3-994E-93A7-CA5E83E4FA7F}">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200" dirty="0" smtClean="0">
              <a:solidFill>
                <a:srgbClr val="000000"/>
              </a:solidFill>
            </a:rPr>
            <a:t>Winter/Spring</a:t>
          </a:r>
          <a:endParaRPr lang="en-US" sz="1200" dirty="0">
            <a:solidFill>
              <a:srgbClr val="000000"/>
            </a:solidFill>
          </a:endParaRPr>
        </a:p>
      </dgm:t>
    </dgm:pt>
    <dgm:pt modelId="{69E7EFFF-1C83-5644-ABC8-2F84237F1A82}" type="parTrans" cxnId="{8E12A865-9D5B-A242-8F26-64ADC8F32C41}">
      <dgm:prSet/>
      <dgm:spPr/>
      <dgm:t>
        <a:bodyPr/>
        <a:lstStyle/>
        <a:p>
          <a:endParaRPr lang="en-US"/>
        </a:p>
      </dgm:t>
    </dgm:pt>
    <dgm:pt modelId="{FA61EC4F-DA1C-4C4C-9836-95D1DA54C2B8}" type="sibTrans" cxnId="{8E12A865-9D5B-A242-8F26-64ADC8F32C41}">
      <dgm:prSet/>
      <dgm:spPr/>
      <dgm:t>
        <a:bodyPr/>
        <a:lstStyle/>
        <a:p>
          <a:endParaRPr lang="en-US"/>
        </a:p>
      </dgm:t>
    </dgm:pt>
    <dgm:pt modelId="{5C616AD9-B4E8-F848-A414-E36597EAC112}">
      <dgm:prSet phldrT="[Text]" custT="1"/>
      <dgm:spPr/>
      <dgm:t>
        <a:bodyPr/>
        <a:lstStyle/>
        <a:p>
          <a:r>
            <a:rPr lang="en-US" sz="1200" dirty="0" smtClean="0">
              <a:solidFill>
                <a:srgbClr val="000000"/>
              </a:solidFill>
            </a:rPr>
            <a:t>Biweekly leadership training</a:t>
          </a:r>
          <a:endParaRPr lang="en-US" sz="1200" dirty="0">
            <a:solidFill>
              <a:srgbClr val="000000"/>
            </a:solidFill>
          </a:endParaRPr>
        </a:p>
      </dgm:t>
    </dgm:pt>
    <dgm:pt modelId="{4A3FBDC1-3A1A-114D-A154-6C90CBE2FEA6}" type="parTrans" cxnId="{D3D77782-BFA4-FD47-9CBE-8B0C0B7DC088}">
      <dgm:prSet/>
      <dgm:spPr/>
      <dgm:t>
        <a:bodyPr/>
        <a:lstStyle/>
        <a:p>
          <a:endParaRPr lang="en-US"/>
        </a:p>
      </dgm:t>
    </dgm:pt>
    <dgm:pt modelId="{05A690E8-4B4A-BD44-8E0B-143B4A331128}" type="sibTrans" cxnId="{D3D77782-BFA4-FD47-9CBE-8B0C0B7DC088}">
      <dgm:prSet/>
      <dgm:spPr/>
      <dgm:t>
        <a:bodyPr/>
        <a:lstStyle/>
        <a:p>
          <a:endParaRPr lang="en-US"/>
        </a:p>
      </dgm:t>
    </dgm:pt>
    <dgm:pt modelId="{57C9A944-8B94-4B46-ACBC-05E92E6A859F}">
      <dgm:prSet phldrT="[Text]" custT="1"/>
      <dgm:spPr/>
      <dgm:t>
        <a:bodyPr/>
        <a:lstStyle/>
        <a:p>
          <a:r>
            <a:rPr lang="en-US" sz="1200" dirty="0" smtClean="0">
              <a:solidFill>
                <a:srgbClr val="000000"/>
              </a:solidFill>
            </a:rPr>
            <a:t>Career-development workshops</a:t>
          </a:r>
          <a:endParaRPr lang="en-US" sz="1200" dirty="0">
            <a:solidFill>
              <a:srgbClr val="000000"/>
            </a:solidFill>
          </a:endParaRPr>
        </a:p>
      </dgm:t>
    </dgm:pt>
    <dgm:pt modelId="{13D74DAF-01E5-864E-9C81-8F79288F88AF}" type="parTrans" cxnId="{0DDD1595-F4E7-6A43-A50F-2E82C56ECE3E}">
      <dgm:prSet/>
      <dgm:spPr/>
      <dgm:t>
        <a:bodyPr/>
        <a:lstStyle/>
        <a:p>
          <a:endParaRPr lang="en-US"/>
        </a:p>
      </dgm:t>
    </dgm:pt>
    <dgm:pt modelId="{6DCB6D82-6526-884C-BCD2-F01765EB7BF8}" type="sibTrans" cxnId="{0DDD1595-F4E7-6A43-A50F-2E82C56ECE3E}">
      <dgm:prSet/>
      <dgm:spPr/>
      <dgm:t>
        <a:bodyPr/>
        <a:lstStyle/>
        <a:p>
          <a:endParaRPr lang="en-US"/>
        </a:p>
      </dgm:t>
    </dgm:pt>
    <dgm:pt modelId="{3EA406B6-8D47-421B-BB22-179E6A5F85B2}">
      <dgm:prSet phldrT="[Text]" custT="1"/>
      <dgm:spPr/>
      <dgm:t>
        <a:bodyPr/>
        <a:lstStyle/>
        <a:p>
          <a:r>
            <a:rPr lang="en-US" sz="1200" dirty="0" smtClean="0">
              <a:solidFill>
                <a:srgbClr val="000000"/>
              </a:solidFill>
            </a:rPr>
            <a:t>Personality Profile Instrument</a:t>
          </a:r>
          <a:endParaRPr lang="en-US" sz="1200" dirty="0">
            <a:solidFill>
              <a:srgbClr val="000000"/>
            </a:solidFill>
          </a:endParaRPr>
        </a:p>
      </dgm:t>
    </dgm:pt>
    <dgm:pt modelId="{4DEA619E-5AA7-4053-910C-14F26C87C284}" type="parTrans" cxnId="{DB18B7AE-7742-4D97-96B9-56FBC8FFFAB1}">
      <dgm:prSet/>
      <dgm:spPr/>
      <dgm:t>
        <a:bodyPr/>
        <a:lstStyle/>
        <a:p>
          <a:endParaRPr lang="en-US"/>
        </a:p>
      </dgm:t>
    </dgm:pt>
    <dgm:pt modelId="{E5DA6C53-CB01-4216-B893-E6EB9357B9AD}" type="sibTrans" cxnId="{DB18B7AE-7742-4D97-96B9-56FBC8FFFAB1}">
      <dgm:prSet/>
      <dgm:spPr/>
      <dgm:t>
        <a:bodyPr/>
        <a:lstStyle/>
        <a:p>
          <a:endParaRPr lang="en-US"/>
        </a:p>
      </dgm:t>
    </dgm:pt>
    <dgm:pt modelId="{A4EAD1BD-BB7E-FD4E-9A85-32816A57A33D}" type="pres">
      <dgm:prSet presAssocID="{9A5AF74C-962B-5A4B-BCBD-FFAB1ABC421B}" presName="Name0" presStyleCnt="0">
        <dgm:presLayoutVars>
          <dgm:dir/>
          <dgm:resizeHandles val="exact"/>
        </dgm:presLayoutVars>
      </dgm:prSet>
      <dgm:spPr/>
      <dgm:t>
        <a:bodyPr/>
        <a:lstStyle/>
        <a:p>
          <a:endParaRPr lang="en-US"/>
        </a:p>
      </dgm:t>
    </dgm:pt>
    <dgm:pt modelId="{2F5489DB-40E5-9845-A4FA-CC885436BF1A}" type="pres">
      <dgm:prSet presAssocID="{9A5AF74C-962B-5A4B-BCBD-FFAB1ABC421B}" presName="cycle" presStyleCnt="0"/>
      <dgm:spPr/>
    </dgm:pt>
    <dgm:pt modelId="{F251279B-FFBA-5145-9494-C9D54822DA48}" type="pres">
      <dgm:prSet presAssocID="{E66E752A-89AE-894C-A98C-D51F9E6A5071}" presName="nodeFirstNode" presStyleLbl="node1" presStyleIdx="0" presStyleCnt="5" custScaleX="108153">
        <dgm:presLayoutVars>
          <dgm:bulletEnabled val="1"/>
        </dgm:presLayoutVars>
      </dgm:prSet>
      <dgm:spPr/>
      <dgm:t>
        <a:bodyPr/>
        <a:lstStyle/>
        <a:p>
          <a:endParaRPr lang="en-US"/>
        </a:p>
      </dgm:t>
    </dgm:pt>
    <dgm:pt modelId="{F5B58C3F-78F9-4749-86F7-71891363C2AB}" type="pres">
      <dgm:prSet presAssocID="{DD42F7CC-49BB-E942-BAC1-ABF7BB22D958}" presName="sibTransFirstNode" presStyleLbl="bgShp" presStyleIdx="0" presStyleCnt="1"/>
      <dgm:spPr/>
      <dgm:t>
        <a:bodyPr/>
        <a:lstStyle/>
        <a:p>
          <a:endParaRPr lang="en-US"/>
        </a:p>
      </dgm:t>
    </dgm:pt>
    <dgm:pt modelId="{54A8DDC1-9E3E-B047-82B4-E53381441A69}" type="pres">
      <dgm:prSet presAssocID="{C0C812D6-2267-B545-A5F8-0B52BE5F03EC}" presName="nodeFollowingNodes" presStyleLbl="node1" presStyleIdx="1" presStyleCnt="5" custRadScaleRad="96679" custRadScaleInc="13872">
        <dgm:presLayoutVars>
          <dgm:bulletEnabled val="1"/>
        </dgm:presLayoutVars>
      </dgm:prSet>
      <dgm:spPr/>
      <dgm:t>
        <a:bodyPr/>
        <a:lstStyle/>
        <a:p>
          <a:endParaRPr lang="en-US"/>
        </a:p>
      </dgm:t>
    </dgm:pt>
    <dgm:pt modelId="{A6A2B46C-2484-5240-B766-DE9C917537D9}" type="pres">
      <dgm:prSet presAssocID="{227067A1-B5C2-1749-87F1-72D3BB2289B4}" presName="nodeFollowingNodes" presStyleLbl="node1" presStyleIdx="2" presStyleCnt="5" custScaleY="109842" custRadScaleRad="129909" custRadScaleInc="-30552">
        <dgm:presLayoutVars>
          <dgm:bulletEnabled val="1"/>
        </dgm:presLayoutVars>
      </dgm:prSet>
      <dgm:spPr/>
      <dgm:t>
        <a:bodyPr/>
        <a:lstStyle/>
        <a:p>
          <a:endParaRPr lang="en-US"/>
        </a:p>
      </dgm:t>
    </dgm:pt>
    <dgm:pt modelId="{0C89A119-AFCF-8347-AC66-AC6AE13159D0}" type="pres">
      <dgm:prSet presAssocID="{F338151C-8E79-C543-BF23-76C6D53B45B9}" presName="nodeFollowingNodes" presStyleLbl="node1" presStyleIdx="3" presStyleCnt="5" custScaleY="112460" custRadScaleRad="125352" custRadScaleInc="28450">
        <dgm:presLayoutVars>
          <dgm:bulletEnabled val="1"/>
        </dgm:presLayoutVars>
      </dgm:prSet>
      <dgm:spPr/>
      <dgm:t>
        <a:bodyPr/>
        <a:lstStyle/>
        <a:p>
          <a:endParaRPr lang="en-US"/>
        </a:p>
      </dgm:t>
    </dgm:pt>
    <dgm:pt modelId="{F3E838C4-64C3-EB4B-BB0A-3DB7725E9883}" type="pres">
      <dgm:prSet presAssocID="{F0F748AA-D0B3-994E-93A7-CA5E83E4FA7F}" presName="nodeFollowingNodes" presStyleLbl="node1" presStyleIdx="4" presStyleCnt="5" custScaleX="106444" custRadScaleRad="95998" custRadScaleInc="-12197">
        <dgm:presLayoutVars>
          <dgm:bulletEnabled val="1"/>
        </dgm:presLayoutVars>
      </dgm:prSet>
      <dgm:spPr/>
      <dgm:t>
        <a:bodyPr/>
        <a:lstStyle/>
        <a:p>
          <a:endParaRPr lang="en-US"/>
        </a:p>
      </dgm:t>
    </dgm:pt>
  </dgm:ptLst>
  <dgm:cxnLst>
    <dgm:cxn modelId="{691625CF-8412-4647-8899-0962AA7EB35D}" srcId="{E66E752A-89AE-894C-A98C-D51F9E6A5071}" destId="{B4BEC059-F6F9-9A43-ABD6-CADE31D556F1}" srcOrd="0" destOrd="0" parTransId="{A6A30E98-61FE-4247-B0DE-9BFF8B3A71A1}" sibTransId="{7553C505-2703-D841-B090-77B52775D49F}"/>
    <dgm:cxn modelId="{9819990D-AA73-4B6D-8D24-6F96A29E9287}" type="presOf" srcId="{37F8077C-2CC0-1443-837B-A1B19AD4EA8E}" destId="{0C89A119-AFCF-8347-AC66-AC6AE13159D0}" srcOrd="0" destOrd="1" presId="urn:microsoft.com/office/officeart/2005/8/layout/cycle3"/>
    <dgm:cxn modelId="{13AFC72F-0013-8B4D-AB43-CCE3842CE6CC}" srcId="{9A5AF74C-962B-5A4B-BCBD-FFAB1ABC421B}" destId="{C0C812D6-2267-B545-A5F8-0B52BE5F03EC}" srcOrd="1" destOrd="0" parTransId="{2E67BC22-37AF-4640-8EF9-AD7193888170}" sibTransId="{971B0C8A-329E-E74D-9200-B55AEEFD152A}"/>
    <dgm:cxn modelId="{0C79A8F4-1DE2-41A3-8829-4D41B7BA2F22}" type="presOf" srcId="{3EA406B6-8D47-421B-BB22-179E6A5F85B2}" destId="{F251279B-FFBA-5145-9494-C9D54822DA48}" srcOrd="0" destOrd="3" presId="urn:microsoft.com/office/officeart/2005/8/layout/cycle3"/>
    <dgm:cxn modelId="{DB18B7AE-7742-4D97-96B9-56FBC8FFFAB1}" srcId="{E66E752A-89AE-894C-A98C-D51F9E6A5071}" destId="{3EA406B6-8D47-421B-BB22-179E6A5F85B2}" srcOrd="2" destOrd="0" parTransId="{4DEA619E-5AA7-4053-910C-14F26C87C284}" sibTransId="{E5DA6C53-CB01-4216-B893-E6EB9357B9AD}"/>
    <dgm:cxn modelId="{F39DE48C-7D74-7240-B859-FFA71C37174E}" srcId="{F338151C-8E79-C543-BF23-76C6D53B45B9}" destId="{C93637E6-C6C5-8C4C-BE0A-DF93BC147E6E}" srcOrd="2" destOrd="0" parTransId="{066C17E9-EC97-6844-B2A2-D509BD5DCD6E}" sibTransId="{112B652C-D3F3-5943-9745-8695C26CB50B}"/>
    <dgm:cxn modelId="{BC865B3D-0EE6-4532-842B-B08E647128AC}" type="presOf" srcId="{C0C812D6-2267-B545-A5F8-0B52BE5F03EC}" destId="{54A8DDC1-9E3E-B047-82B4-E53381441A69}" srcOrd="0" destOrd="0" presId="urn:microsoft.com/office/officeart/2005/8/layout/cycle3"/>
    <dgm:cxn modelId="{F26E8519-9FF8-4839-9A09-072A36CACB60}" type="presOf" srcId="{F338151C-8E79-C543-BF23-76C6D53B45B9}" destId="{0C89A119-AFCF-8347-AC66-AC6AE13159D0}" srcOrd="0" destOrd="0" presId="urn:microsoft.com/office/officeart/2005/8/layout/cycle3"/>
    <dgm:cxn modelId="{CD7E00B0-2515-42EF-859F-15E8357C79C0}" type="presOf" srcId="{F0F748AA-D0B3-994E-93A7-CA5E83E4FA7F}" destId="{F3E838C4-64C3-EB4B-BB0A-3DB7725E9883}" srcOrd="0" destOrd="0" presId="urn:microsoft.com/office/officeart/2005/8/layout/cycle3"/>
    <dgm:cxn modelId="{16BD9813-FF87-D44A-8D96-FEE1BDA0A1E5}" srcId="{C0C812D6-2267-B545-A5F8-0B52BE5F03EC}" destId="{453700C4-E8C7-3146-A47E-9BD7FE46F4B7}" srcOrd="0" destOrd="0" parTransId="{BFB47B61-871E-7949-9A05-1349EDFB085F}" sibTransId="{87DC62C5-7E02-1849-9F31-53F12B5EF1C0}"/>
    <dgm:cxn modelId="{0A0A6D79-7673-4095-B9E4-43412682A3C3}" type="presOf" srcId="{C93637E6-C6C5-8C4C-BE0A-DF93BC147E6E}" destId="{0C89A119-AFCF-8347-AC66-AC6AE13159D0}" srcOrd="0" destOrd="3" presId="urn:microsoft.com/office/officeart/2005/8/layout/cycle3"/>
    <dgm:cxn modelId="{85696D10-1FF7-A24D-8333-ADA4A850D482}" srcId="{E66E752A-89AE-894C-A98C-D51F9E6A5071}" destId="{A27D1144-7565-2F4A-8243-3A3C4CE5930B}" srcOrd="1" destOrd="0" parTransId="{425DC3A2-B0B2-4941-B691-A53D8D731E63}" sibTransId="{A6F67C58-DAA7-F347-B4B5-76643AB2B463}"/>
    <dgm:cxn modelId="{B61BC291-EBA2-4A73-BCA8-DE400FFE97D1}" type="presOf" srcId="{5C616AD9-B4E8-F848-A414-E36597EAC112}" destId="{F3E838C4-64C3-EB4B-BB0A-3DB7725E9883}" srcOrd="0" destOrd="1" presId="urn:microsoft.com/office/officeart/2005/8/layout/cycle3"/>
    <dgm:cxn modelId="{D3D77782-BFA4-FD47-9CBE-8B0C0B7DC088}" srcId="{F0F748AA-D0B3-994E-93A7-CA5E83E4FA7F}" destId="{5C616AD9-B4E8-F848-A414-E36597EAC112}" srcOrd="0" destOrd="0" parTransId="{4A3FBDC1-3A1A-114D-A154-6C90CBE2FEA6}" sibTransId="{05A690E8-4B4A-BD44-8E0B-143B4A331128}"/>
    <dgm:cxn modelId="{7CEBAC8C-E9A8-4832-9FB7-A20ED3C43809}" type="presOf" srcId="{9A5AF74C-962B-5A4B-BCBD-FFAB1ABC421B}" destId="{A4EAD1BD-BB7E-FD4E-9A85-32816A57A33D}" srcOrd="0" destOrd="0" presId="urn:microsoft.com/office/officeart/2005/8/layout/cycle3"/>
    <dgm:cxn modelId="{B3AEA15B-9757-4EF8-AFD9-490B9E811C76}" type="presOf" srcId="{227067A1-B5C2-1749-87F1-72D3BB2289B4}" destId="{A6A2B46C-2484-5240-B766-DE9C917537D9}" srcOrd="0" destOrd="0" presId="urn:microsoft.com/office/officeart/2005/8/layout/cycle3"/>
    <dgm:cxn modelId="{215EBF38-9F17-413B-B017-A400A1CBD192}" type="presOf" srcId="{2D630B36-986C-3741-98BF-DCE3FE381FF4}" destId="{A6A2B46C-2484-5240-B766-DE9C917537D9}" srcOrd="0" destOrd="1" presId="urn:microsoft.com/office/officeart/2005/8/layout/cycle3"/>
    <dgm:cxn modelId="{A4CB2EDF-E7DF-1A42-B848-5B12331D4239}" srcId="{227067A1-B5C2-1749-87F1-72D3BB2289B4}" destId="{2D630B36-986C-3741-98BF-DCE3FE381FF4}" srcOrd="0" destOrd="0" parTransId="{64351CA0-4B8A-BB49-9B52-D22F9FE1AD07}" sibTransId="{BD5ADD51-31CD-3048-819A-97395BF1CB78}"/>
    <dgm:cxn modelId="{6F479077-25FE-43D4-AFD2-800B2C4D7B39}" type="presOf" srcId="{DD42F7CC-49BB-E942-BAC1-ABF7BB22D958}" destId="{F5B58C3F-78F9-4749-86F7-71891363C2AB}" srcOrd="0" destOrd="0" presId="urn:microsoft.com/office/officeart/2005/8/layout/cycle3"/>
    <dgm:cxn modelId="{F383861D-211A-4B46-9ED9-16694465FCAD}" type="presOf" srcId="{9F605C1E-588D-5E4F-A040-3102E95B6EA6}" destId="{A6A2B46C-2484-5240-B766-DE9C917537D9}" srcOrd="0" destOrd="2" presId="urn:microsoft.com/office/officeart/2005/8/layout/cycle3"/>
    <dgm:cxn modelId="{33F0A730-CE16-4B43-B714-665137FB87AC}" type="presOf" srcId="{A27D1144-7565-2F4A-8243-3A3C4CE5930B}" destId="{F251279B-FFBA-5145-9494-C9D54822DA48}" srcOrd="0" destOrd="2" presId="urn:microsoft.com/office/officeart/2005/8/layout/cycle3"/>
    <dgm:cxn modelId="{2B024573-EE31-4C59-8F7E-44E66B6E7995}" type="presOf" srcId="{57C9A944-8B94-4B46-ACBC-05E92E6A859F}" destId="{F3E838C4-64C3-EB4B-BB0A-3DB7725E9883}" srcOrd="0" destOrd="2" presId="urn:microsoft.com/office/officeart/2005/8/layout/cycle3"/>
    <dgm:cxn modelId="{6AAC15D9-D2CC-4223-ACE2-73318AAF821E}" type="presOf" srcId="{B4BEC059-F6F9-9A43-ABD6-CADE31D556F1}" destId="{F251279B-FFBA-5145-9494-C9D54822DA48}" srcOrd="0" destOrd="1" presId="urn:microsoft.com/office/officeart/2005/8/layout/cycle3"/>
    <dgm:cxn modelId="{9A17E81C-F08B-2246-B700-DDFEF4C1CB73}" srcId="{C0C812D6-2267-B545-A5F8-0B52BE5F03EC}" destId="{B6243D4E-D7A1-8B4E-9C73-35EB5B7E441C}" srcOrd="1" destOrd="0" parTransId="{C5D209B0-01E9-184B-821D-A1003DB211B5}" sibTransId="{9A04DD6F-DF13-8043-8FD1-9DE8E6085AB0}"/>
    <dgm:cxn modelId="{4DC2AB91-403B-9841-A917-6AE97A943B1E}" srcId="{F338151C-8E79-C543-BF23-76C6D53B45B9}" destId="{37F8077C-2CC0-1443-837B-A1B19AD4EA8E}" srcOrd="0" destOrd="0" parTransId="{64F061A5-F0EF-434D-88A3-3712BF63C2DF}" sibTransId="{36D6DAF7-3743-DF43-A102-3B1B84CE0D9F}"/>
    <dgm:cxn modelId="{B993E0C0-480D-4C1D-A465-38B59B1E3429}" type="presOf" srcId="{453700C4-E8C7-3146-A47E-9BD7FE46F4B7}" destId="{54A8DDC1-9E3E-B047-82B4-E53381441A69}" srcOrd="0" destOrd="1" presId="urn:microsoft.com/office/officeart/2005/8/layout/cycle3"/>
    <dgm:cxn modelId="{F80CE2C3-50D2-3945-9822-ECF559C0047B}" srcId="{9A5AF74C-962B-5A4B-BCBD-FFAB1ABC421B}" destId="{227067A1-B5C2-1749-87F1-72D3BB2289B4}" srcOrd="2" destOrd="0" parTransId="{73A76825-94E6-8741-A4C3-3DB053F763A3}" sibTransId="{8063AB38-2D39-254B-823B-D9317ED523BD}"/>
    <dgm:cxn modelId="{61507559-E342-994C-9887-8C9E98C913A0}" srcId="{227067A1-B5C2-1749-87F1-72D3BB2289B4}" destId="{9F605C1E-588D-5E4F-A040-3102E95B6EA6}" srcOrd="1" destOrd="0" parTransId="{A66E8D35-A063-D443-948B-1A96CE97F5EE}" sibTransId="{A10630C8-978B-CD49-BDE2-2C92FA2E64D9}"/>
    <dgm:cxn modelId="{55D16209-5E65-CE40-BA20-809016040C27}" srcId="{F338151C-8E79-C543-BF23-76C6D53B45B9}" destId="{69D30F08-101F-DD4B-828F-A543B858E1E1}" srcOrd="1" destOrd="0" parTransId="{A3F2CA78-A07B-DC4B-84F6-7C42D2A33AB7}" sibTransId="{CA2C57BD-77A2-DC49-BDC5-4FC525890CF7}"/>
    <dgm:cxn modelId="{0DDD1595-F4E7-6A43-A50F-2E82C56ECE3E}" srcId="{F0F748AA-D0B3-994E-93A7-CA5E83E4FA7F}" destId="{57C9A944-8B94-4B46-ACBC-05E92E6A859F}" srcOrd="1" destOrd="0" parTransId="{13D74DAF-01E5-864E-9C81-8F79288F88AF}" sibTransId="{6DCB6D82-6526-884C-BCD2-F01765EB7BF8}"/>
    <dgm:cxn modelId="{E14BE818-9563-4147-88CF-A393F14B7177}" srcId="{9A5AF74C-962B-5A4B-BCBD-FFAB1ABC421B}" destId="{E66E752A-89AE-894C-A98C-D51F9E6A5071}" srcOrd="0" destOrd="0" parTransId="{286C7812-6B29-1040-B662-C008EFB69630}" sibTransId="{DD42F7CC-49BB-E942-BAC1-ABF7BB22D958}"/>
    <dgm:cxn modelId="{19A91EDD-A25C-4F95-8992-27FBAB3B8E48}" type="presOf" srcId="{B6243D4E-D7A1-8B4E-9C73-35EB5B7E441C}" destId="{54A8DDC1-9E3E-B047-82B4-E53381441A69}" srcOrd="0" destOrd="2" presId="urn:microsoft.com/office/officeart/2005/8/layout/cycle3"/>
    <dgm:cxn modelId="{A354C276-AAEB-4B7C-B8B0-826FC0C7C0A7}" type="presOf" srcId="{E66E752A-89AE-894C-A98C-D51F9E6A5071}" destId="{F251279B-FFBA-5145-9494-C9D54822DA48}" srcOrd="0" destOrd="0" presId="urn:microsoft.com/office/officeart/2005/8/layout/cycle3"/>
    <dgm:cxn modelId="{4827070D-94B3-8740-89E6-BD97435349D0}" srcId="{9A5AF74C-962B-5A4B-BCBD-FFAB1ABC421B}" destId="{F338151C-8E79-C543-BF23-76C6D53B45B9}" srcOrd="3" destOrd="0" parTransId="{EF02F65B-8D6C-814F-AF91-E649753F98F3}" sibTransId="{22470328-F88B-164D-9045-03B6BC6304B8}"/>
    <dgm:cxn modelId="{8E12A865-9D5B-A242-8F26-64ADC8F32C41}" srcId="{9A5AF74C-962B-5A4B-BCBD-FFAB1ABC421B}" destId="{F0F748AA-D0B3-994E-93A7-CA5E83E4FA7F}" srcOrd="4" destOrd="0" parTransId="{69E7EFFF-1C83-5644-ABC8-2F84237F1A82}" sibTransId="{FA61EC4F-DA1C-4C4C-9836-95D1DA54C2B8}"/>
    <dgm:cxn modelId="{CE77D106-774C-4E5E-8F70-6628C9B36C56}" type="presOf" srcId="{69D30F08-101F-DD4B-828F-A543B858E1E1}" destId="{0C89A119-AFCF-8347-AC66-AC6AE13159D0}" srcOrd="0" destOrd="2" presId="urn:microsoft.com/office/officeart/2005/8/layout/cycle3"/>
    <dgm:cxn modelId="{B70AA4CC-536F-4649-A16C-54608B16002D}" type="presParOf" srcId="{A4EAD1BD-BB7E-FD4E-9A85-32816A57A33D}" destId="{2F5489DB-40E5-9845-A4FA-CC885436BF1A}" srcOrd="0" destOrd="0" presId="urn:microsoft.com/office/officeart/2005/8/layout/cycle3"/>
    <dgm:cxn modelId="{3224B461-99DE-4F16-903D-174683C039BB}" type="presParOf" srcId="{2F5489DB-40E5-9845-A4FA-CC885436BF1A}" destId="{F251279B-FFBA-5145-9494-C9D54822DA48}" srcOrd="0" destOrd="0" presId="urn:microsoft.com/office/officeart/2005/8/layout/cycle3"/>
    <dgm:cxn modelId="{4546B04F-5132-462D-9291-CABE2160D04A}" type="presParOf" srcId="{2F5489DB-40E5-9845-A4FA-CC885436BF1A}" destId="{F5B58C3F-78F9-4749-86F7-71891363C2AB}" srcOrd="1" destOrd="0" presId="urn:microsoft.com/office/officeart/2005/8/layout/cycle3"/>
    <dgm:cxn modelId="{1175F7E9-626D-4279-AA5C-246E35806368}" type="presParOf" srcId="{2F5489DB-40E5-9845-A4FA-CC885436BF1A}" destId="{54A8DDC1-9E3E-B047-82B4-E53381441A69}" srcOrd="2" destOrd="0" presId="urn:microsoft.com/office/officeart/2005/8/layout/cycle3"/>
    <dgm:cxn modelId="{35589ACB-F5BE-4B64-9DE7-F33A8EC6F8CA}" type="presParOf" srcId="{2F5489DB-40E5-9845-A4FA-CC885436BF1A}" destId="{A6A2B46C-2484-5240-B766-DE9C917537D9}" srcOrd="3" destOrd="0" presId="urn:microsoft.com/office/officeart/2005/8/layout/cycle3"/>
    <dgm:cxn modelId="{649ED836-CF5C-4BA5-B3AD-5CB439BED37D}" type="presParOf" srcId="{2F5489DB-40E5-9845-A4FA-CC885436BF1A}" destId="{0C89A119-AFCF-8347-AC66-AC6AE13159D0}" srcOrd="4" destOrd="0" presId="urn:microsoft.com/office/officeart/2005/8/layout/cycle3"/>
    <dgm:cxn modelId="{1A702E59-9B29-4AFE-8B05-B2FF5A285823}" type="presParOf" srcId="{2F5489DB-40E5-9845-A4FA-CC885436BF1A}" destId="{F3E838C4-64C3-EB4B-BB0A-3DB7725E9883}" srcOrd="5"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58C3F-78F9-4749-86F7-71891363C2AB}">
      <dsp:nvSpPr>
        <dsp:cNvPr id="0" name=""/>
        <dsp:cNvSpPr/>
      </dsp:nvSpPr>
      <dsp:spPr>
        <a:xfrm>
          <a:off x="1682708" y="-118398"/>
          <a:ext cx="4544171" cy="4544171"/>
        </a:xfrm>
        <a:prstGeom prst="circularArrow">
          <a:avLst>
            <a:gd name="adj1" fmla="val 5544"/>
            <a:gd name="adj2" fmla="val 330680"/>
            <a:gd name="adj3" fmla="val 13582970"/>
            <a:gd name="adj4" fmla="val 17504549"/>
            <a:gd name="adj5" fmla="val 5757"/>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F251279B-FFBA-5145-9494-C9D54822DA48}">
      <dsp:nvSpPr>
        <dsp:cNvPr id="0" name=""/>
        <dsp:cNvSpPr/>
      </dsp:nvSpPr>
      <dsp:spPr>
        <a:xfrm>
          <a:off x="2803662" y="-32707"/>
          <a:ext cx="2302262" cy="1064354"/>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solidFill>
                <a:srgbClr val="000000"/>
              </a:solidFill>
            </a:rPr>
            <a:t>Winter/Spring</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Mentor recruitment/selection</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Spring Leadership Training</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Personality Profile Instrument</a:t>
          </a:r>
          <a:endParaRPr lang="en-US" sz="1200" kern="1200" dirty="0">
            <a:solidFill>
              <a:srgbClr val="000000"/>
            </a:solidFill>
          </a:endParaRPr>
        </a:p>
      </dsp:txBody>
      <dsp:txXfrm>
        <a:off x="2855619" y="19250"/>
        <a:ext cx="2198348" cy="960440"/>
      </dsp:txXfrm>
    </dsp:sp>
    <dsp:sp modelId="{54A8DDC1-9E3E-B047-82B4-E53381441A69}">
      <dsp:nvSpPr>
        <dsp:cNvPr id="0" name=""/>
        <dsp:cNvSpPr/>
      </dsp:nvSpPr>
      <dsp:spPr>
        <a:xfrm>
          <a:off x="4737241" y="1590195"/>
          <a:ext cx="2128709" cy="1064354"/>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solidFill>
                <a:srgbClr val="000000"/>
              </a:solidFill>
            </a:rPr>
            <a:t>Summer</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Assignment to student group</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First mentor-prot</a:t>
          </a:r>
          <a:r>
            <a:rPr lang="hu-HU" sz="1200" kern="1200" dirty="0" smtClean="0">
              <a:solidFill>
                <a:srgbClr val="000000"/>
              </a:solidFill>
            </a:rPr>
            <a:t>égé</a:t>
          </a:r>
          <a:r>
            <a:rPr lang="en-US" sz="1200" kern="1200" dirty="0" smtClean="0">
              <a:solidFill>
                <a:srgbClr val="000000"/>
              </a:solidFill>
            </a:rPr>
            <a:t> contact via email</a:t>
          </a:r>
          <a:endParaRPr lang="en-US" sz="1200" kern="1200" dirty="0">
            <a:solidFill>
              <a:srgbClr val="000000"/>
            </a:solidFill>
          </a:endParaRPr>
        </a:p>
      </dsp:txBody>
      <dsp:txXfrm>
        <a:off x="4789198" y="1642152"/>
        <a:ext cx="2024795" cy="960440"/>
      </dsp:txXfrm>
    </dsp:sp>
    <dsp:sp modelId="{A6A2B46C-2484-5240-B766-DE9C917537D9}">
      <dsp:nvSpPr>
        <dsp:cNvPr id="0" name=""/>
        <dsp:cNvSpPr/>
      </dsp:nvSpPr>
      <dsp:spPr>
        <a:xfrm>
          <a:off x="4935572" y="3320618"/>
          <a:ext cx="2128709" cy="1169108"/>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solidFill>
                <a:srgbClr val="000000"/>
              </a:solidFill>
            </a:rPr>
            <a:t>August</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Training retreat</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Begin weekly recitation section meeting</a:t>
          </a:r>
          <a:endParaRPr lang="en-US" sz="1200" kern="1200" dirty="0">
            <a:solidFill>
              <a:srgbClr val="000000"/>
            </a:solidFill>
          </a:endParaRPr>
        </a:p>
      </dsp:txBody>
      <dsp:txXfrm>
        <a:off x="4992643" y="3377689"/>
        <a:ext cx="2014567" cy="1054966"/>
      </dsp:txXfrm>
    </dsp:sp>
    <dsp:sp modelId="{0C89A119-AFCF-8347-AC66-AC6AE13159D0}">
      <dsp:nvSpPr>
        <dsp:cNvPr id="0" name=""/>
        <dsp:cNvSpPr/>
      </dsp:nvSpPr>
      <dsp:spPr>
        <a:xfrm>
          <a:off x="948699" y="3298286"/>
          <a:ext cx="2128709" cy="1196973"/>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solidFill>
                <a:srgbClr val="000000"/>
              </a:solidFill>
            </a:rPr>
            <a:t>Autumn</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Weekly ongoing training</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Weekly recitation section meetings (1</a:t>
          </a:r>
          <a:r>
            <a:rPr lang="en-US" sz="1200" kern="1200" baseline="30000" dirty="0" smtClean="0">
              <a:solidFill>
                <a:srgbClr val="000000"/>
              </a:solidFill>
            </a:rPr>
            <a:t>st</a:t>
          </a:r>
          <a:r>
            <a:rPr lang="en-US" sz="1200" kern="1200" dirty="0" smtClean="0">
              <a:solidFill>
                <a:srgbClr val="000000"/>
              </a:solidFill>
            </a:rPr>
            <a:t> 7-weeks)</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College-sponsored events</a:t>
          </a:r>
          <a:endParaRPr lang="en-US" sz="1200" kern="1200" dirty="0">
            <a:solidFill>
              <a:srgbClr val="000000"/>
            </a:solidFill>
          </a:endParaRPr>
        </a:p>
      </dsp:txBody>
      <dsp:txXfrm>
        <a:off x="1007130" y="3356717"/>
        <a:ext cx="2011847" cy="1080111"/>
      </dsp:txXfrm>
    </dsp:sp>
    <dsp:sp modelId="{F3E838C4-64C3-EB4B-BB0A-3DB7725E9883}">
      <dsp:nvSpPr>
        <dsp:cNvPr id="0" name=""/>
        <dsp:cNvSpPr/>
      </dsp:nvSpPr>
      <dsp:spPr>
        <a:xfrm>
          <a:off x="993825" y="1560297"/>
          <a:ext cx="2265883" cy="1064354"/>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solidFill>
                <a:srgbClr val="000000"/>
              </a:solidFill>
            </a:rPr>
            <a:t>Winter/Spring</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Biweekly leadership training</a:t>
          </a:r>
          <a:endParaRPr lang="en-US" sz="1200" kern="1200" dirty="0">
            <a:solidFill>
              <a:srgbClr val="000000"/>
            </a:solidFill>
          </a:endParaRPr>
        </a:p>
        <a:p>
          <a:pPr marL="114300" lvl="1" indent="-114300" algn="l" defTabSz="533400">
            <a:lnSpc>
              <a:spcPct val="90000"/>
            </a:lnSpc>
            <a:spcBef>
              <a:spcPct val="0"/>
            </a:spcBef>
            <a:spcAft>
              <a:spcPct val="15000"/>
            </a:spcAft>
            <a:buChar char="••"/>
          </a:pPr>
          <a:r>
            <a:rPr lang="en-US" sz="1200" kern="1200" dirty="0" smtClean="0">
              <a:solidFill>
                <a:srgbClr val="000000"/>
              </a:solidFill>
            </a:rPr>
            <a:t>Career-development workshops</a:t>
          </a:r>
          <a:endParaRPr lang="en-US" sz="1200" kern="1200" dirty="0">
            <a:solidFill>
              <a:srgbClr val="000000"/>
            </a:solidFill>
          </a:endParaRPr>
        </a:p>
      </dsp:txBody>
      <dsp:txXfrm>
        <a:off x="1045782" y="1612254"/>
        <a:ext cx="2161969" cy="96044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1D05C332-F285-4BEF-8888-2A11868D1CDC}" type="datetimeFigureOut">
              <a:rPr lang="en-US" smtClean="0"/>
              <a:t>2/7/2017</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C06273B9-CAF0-4BD2-8A19-3D1BAEC075F4}" type="slidenum">
              <a:rPr lang="en-US" smtClean="0"/>
              <a:t>‹#›</a:t>
            </a:fld>
            <a:endParaRPr lang="en-US"/>
          </a:p>
        </p:txBody>
      </p:sp>
    </p:spTree>
    <p:extLst>
      <p:ext uri="{BB962C8B-B14F-4D97-AF65-F5344CB8AC3E}">
        <p14:creationId xmlns:p14="http://schemas.microsoft.com/office/powerpoint/2010/main" val="1270740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C1A9B959-555D-EE4C-B8C6-22D559E68824}" type="datetimeFigureOut">
              <a:rPr lang="en-US" smtClean="0"/>
              <a:pPr/>
              <a:t>2/7/2017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B880F3DC-89DB-B24A-B7C7-5F812F713A4B}" type="slidenum">
              <a:rPr lang="en-US" smtClean="0"/>
              <a:pPr/>
              <a:t>‹#›</a:t>
            </a:fld>
            <a:endParaRPr lang="en-US"/>
          </a:p>
        </p:txBody>
      </p:sp>
    </p:spTree>
    <p:extLst>
      <p:ext uri="{BB962C8B-B14F-4D97-AF65-F5344CB8AC3E}">
        <p14:creationId xmlns:p14="http://schemas.microsoft.com/office/powerpoint/2010/main" val="12328099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106039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 Mentors work with an assigned group of freshmen in a college-wide, face-to-face freshmen orientation class (FAES 1100) over the course of a seven-week class session. After the conclusion of the formalized class, PMs maintain informal relationships with their mentees throughout their time in CFAES. In this group mentoring model, one peer mentor serves a group of freshman simultaneously in an approximately 1:5 ratio of mentors to mentees (Murray, 2015).</a:t>
            </a:r>
          </a:p>
          <a:p>
            <a:r>
              <a:rPr lang="en-US" dirty="0"/>
              <a:t>Food, Agricultural, and Environmental Sciences 1100 (FAES 1100) is a 0.5 credit hour, in person, seven-week, autumn semester, freshmen orientation class. The full class of approximately 200 students meets for a one-hour lecture once weekly, and students attend one of six hour-long recitations. Students are assigned to a recitation based on their selection of major, and recitations enroll approximately 20-50 students per section. It is during these recitation sections that the NFYS interact with their peer mentor. In addition, mentoring groups meet outside of regular class time for events, study groups, and social activities. </a:t>
            </a: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solidFill>
                  <a:prstClr val="black"/>
                </a:solidFill>
              </a:rPr>
              <a:pPr/>
              <a:t>9</a:t>
            </a:fld>
            <a:endParaRPr lang="uk-UA">
              <a:solidFill>
                <a:prstClr val="black"/>
              </a:solidFill>
            </a:endParaRPr>
          </a:p>
        </p:txBody>
      </p:sp>
    </p:spTree>
    <p:extLst>
      <p:ext uri="{BB962C8B-B14F-4D97-AF65-F5344CB8AC3E}">
        <p14:creationId xmlns:p14="http://schemas.microsoft.com/office/powerpoint/2010/main" val="3777124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solidFill>
                  <a:prstClr val="black"/>
                </a:solidFill>
              </a:rPr>
              <a:pPr/>
              <a:t>11</a:t>
            </a:fld>
            <a:endParaRPr lang="uk-UA">
              <a:solidFill>
                <a:prstClr val="black"/>
              </a:solidFill>
            </a:endParaRPr>
          </a:p>
        </p:txBody>
      </p:sp>
    </p:spTree>
    <p:extLst>
      <p:ext uri="{BB962C8B-B14F-4D97-AF65-F5344CB8AC3E}">
        <p14:creationId xmlns:p14="http://schemas.microsoft.com/office/powerpoint/2010/main" val="424511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pPr/>
              <a:t>21</a:t>
            </a:fld>
            <a:endParaRPr lang="en-US"/>
          </a:p>
        </p:txBody>
      </p:sp>
    </p:spTree>
    <p:extLst>
      <p:ext uri="{BB962C8B-B14F-4D97-AF65-F5344CB8AC3E}">
        <p14:creationId xmlns:p14="http://schemas.microsoft.com/office/powerpoint/2010/main" val="1101835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477137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491549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094799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pPr/>
              <a:t>25</a:t>
            </a:fld>
            <a:endParaRPr lang="en-US"/>
          </a:p>
        </p:txBody>
      </p:sp>
    </p:spTree>
    <p:extLst>
      <p:ext uri="{BB962C8B-B14F-4D97-AF65-F5344CB8AC3E}">
        <p14:creationId xmlns:p14="http://schemas.microsoft.com/office/powerpoint/2010/main" val="1101835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0F3DC-89DB-B24A-B7C7-5F812F713A4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101835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3883850" cy="5934064"/>
          </a:xfrm>
          <a:prstGeom prst="rect">
            <a:avLst/>
          </a:prstGeom>
        </p:spPr>
        <p:txBody>
          <a:bodyPr vert="horz"/>
          <a:lstStyle>
            <a:lvl1pPr>
              <a:defRPr>
                <a:solidFill>
                  <a:srgbClr val="BFBFBF"/>
                </a:solidFill>
              </a:defRPr>
            </a:lvl1pPr>
          </a:lstStyle>
          <a:p>
            <a:r>
              <a:rPr lang="en-US" dirty="0" smtClean="0"/>
              <a:t>½ slide picture</a:t>
            </a:r>
            <a:endParaRPr lang="en-US" dirty="0"/>
          </a:p>
        </p:txBody>
      </p:sp>
      <p:sp>
        <p:nvSpPr>
          <p:cNvPr id="8" name="Content Placeholder 2"/>
          <p:cNvSpPr>
            <a:spLocks noGrp="1"/>
          </p:cNvSpPr>
          <p:nvPr>
            <p:ph idx="14"/>
          </p:nvPr>
        </p:nvSpPr>
        <p:spPr>
          <a:xfrm>
            <a:off x="4137592" y="1830387"/>
            <a:ext cx="4701503" cy="4525963"/>
          </a:xfrm>
          <a:prstGeom prst="rect">
            <a:avLst/>
          </a:prstGeom>
          <a:ln>
            <a:solidFill>
              <a:srgbClr val="FFFFFF"/>
            </a:solidFill>
          </a:ln>
        </p:spPr>
        <p:txBody>
          <a:bodyPr/>
          <a:lstStyle>
            <a:lvl1pPr>
              <a:lnSpc>
                <a:spcPts val="3440"/>
              </a:lnSpc>
              <a:spcBef>
                <a:spcPts val="0"/>
              </a:spcBef>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Fifth level</a:t>
            </a:r>
            <a:endParaRPr lang="en-US" dirty="0"/>
          </a:p>
        </p:txBody>
      </p:sp>
      <p:sp>
        <p:nvSpPr>
          <p:cNvPr id="12" name="Content Placeholder 2"/>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3"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Tree>
    <p:extLst>
      <p:ext uri="{BB962C8B-B14F-4D97-AF65-F5344CB8AC3E}">
        <p14:creationId xmlns:p14="http://schemas.microsoft.com/office/powerpoint/2010/main" val="66273801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Content Placeholder 2"/>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5"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
        <p:nvSpPr>
          <p:cNvPr id="6" name="Content Placeholder 2"/>
          <p:cNvSpPr>
            <a:spLocks noGrp="1"/>
          </p:cNvSpPr>
          <p:nvPr>
            <p:ph idx="14"/>
          </p:nvPr>
        </p:nvSpPr>
        <p:spPr>
          <a:xfrm>
            <a:off x="1400403" y="1830387"/>
            <a:ext cx="6527582" cy="4525963"/>
          </a:xfrm>
          <a:prstGeom prst="rect">
            <a:avLst/>
          </a:prstGeom>
          <a:ln>
            <a:solidFill>
              <a:srgbClr val="FFFFFF"/>
            </a:solidFill>
          </a:ln>
        </p:spPr>
        <p:txBody>
          <a:bodyPr/>
          <a:lstStyle>
            <a:lvl1pPr algn="ctr">
              <a:lnSpc>
                <a:spcPts val="3440"/>
              </a:lnSpc>
              <a:spcBef>
                <a:spcPts val="0"/>
              </a:spcBef>
              <a:defRPr>
                <a:solidFill>
                  <a:schemeClr val="bg1">
                    <a:lumMod val="7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endParaRPr lang="en-US" dirty="0" smtClean="0"/>
          </a:p>
          <a:p>
            <a:pPr lvl="0"/>
            <a:endParaRPr lang="en-US" dirty="0" smtClean="0"/>
          </a:p>
          <a:p>
            <a:pPr lvl="0"/>
            <a:endParaRPr lang="en-US" dirty="0" smtClean="0"/>
          </a:p>
          <a:p>
            <a:pPr lvl="0"/>
            <a:endParaRPr lang="en-US" dirty="0" smtClean="0"/>
          </a:p>
          <a:p>
            <a:pPr lvl="0"/>
            <a:r>
              <a:rPr lang="en-US" dirty="0" smtClean="0"/>
              <a:t>chart/graph/table</a:t>
            </a:r>
            <a:endParaRPr lang="en-US" dirty="0"/>
          </a:p>
        </p:txBody>
      </p:sp>
    </p:spTree>
    <p:extLst>
      <p:ext uri="{BB962C8B-B14F-4D97-AF65-F5344CB8AC3E}">
        <p14:creationId xmlns:p14="http://schemas.microsoft.com/office/powerpoint/2010/main" val="2160436914"/>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746930" y="1830387"/>
            <a:ext cx="8229600" cy="452596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Fifth level</a:t>
            </a:r>
            <a:endParaRPr lang="en-US" dirty="0"/>
          </a:p>
        </p:txBody>
      </p:sp>
      <p:sp>
        <p:nvSpPr>
          <p:cNvPr id="13" name="Content Placeholder 2"/>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4"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Tree>
    <p:extLst>
      <p:ext uri="{BB962C8B-B14F-4D97-AF65-F5344CB8AC3E}">
        <p14:creationId xmlns:p14="http://schemas.microsoft.com/office/powerpoint/2010/main" val="3368436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879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hrase-Word Slide WHITE1">
    <p:spTree>
      <p:nvGrpSpPr>
        <p:cNvPr id="1" name=""/>
        <p:cNvGrpSpPr/>
        <p:nvPr/>
      </p:nvGrpSpPr>
      <p:grpSpPr>
        <a:xfrm>
          <a:off x="0" y="0"/>
          <a:ext cx="0" cy="0"/>
          <a:chOff x="0" y="0"/>
          <a:chExt cx="0" cy="0"/>
        </a:xfrm>
      </p:grpSpPr>
      <p:sp>
        <p:nvSpPr>
          <p:cNvPr id="10" name="Content Placeholder 2"/>
          <p:cNvSpPr>
            <a:spLocks noGrp="1"/>
          </p:cNvSpPr>
          <p:nvPr>
            <p:ph idx="16" hasCustomPrompt="1"/>
          </p:nvPr>
        </p:nvSpPr>
        <p:spPr>
          <a:xfrm>
            <a:off x="651757" y="1734522"/>
            <a:ext cx="7194020" cy="4417350"/>
          </a:xfrm>
          <a:prstGeom prst="rect">
            <a:avLst/>
          </a:prstGeom>
          <a:ln>
            <a:solidFill>
              <a:srgbClr val="FFFFFF"/>
            </a:solid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BIG WORD BIG PHRASE</a:t>
            </a:r>
            <a:br>
              <a:rPr lang="en-US" dirty="0" smtClean="0"/>
            </a:br>
            <a:r>
              <a:rPr lang="en-US" dirty="0" smtClean="0"/>
              <a:t>SLIDE</a:t>
            </a:r>
            <a:endParaRPr lang="en-US" dirty="0"/>
          </a:p>
        </p:txBody>
      </p:sp>
      <p:sp>
        <p:nvSpPr>
          <p:cNvPr id="11" name="Content Placeholder 2"/>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Tree>
    <p:extLst>
      <p:ext uri="{BB962C8B-B14F-4D97-AF65-F5344CB8AC3E}">
        <p14:creationId xmlns:p14="http://schemas.microsoft.com/office/powerpoint/2010/main" val="326603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910167"/>
            <a:ext cx="9144000" cy="5947833"/>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p:cNvSpPr>
            <a:spLocks noGrp="1"/>
          </p:cNvSpPr>
          <p:nvPr>
            <p:ph idx="15" hasCustomPrompt="1"/>
          </p:nvPr>
        </p:nvSpPr>
        <p:spPr>
          <a:xfrm>
            <a:off x="5573888" y="242139"/>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9" name="Content Placeholder 2"/>
          <p:cNvSpPr>
            <a:spLocks noGrp="1"/>
          </p:cNvSpPr>
          <p:nvPr>
            <p:ph idx="16" hasCustomPrompt="1"/>
          </p:nvPr>
        </p:nvSpPr>
        <p:spPr>
          <a:xfrm>
            <a:off x="651757" y="1734522"/>
            <a:ext cx="7194020" cy="4417350"/>
          </a:xfrm>
          <a:prstGeom prst="rect">
            <a:avLst/>
          </a:prstGeom>
          <a:ln>
            <a:solidFill>
              <a:srgbClr val="BB0000"/>
            </a:solidFill>
          </a:ln>
        </p:spPr>
        <p:txBody>
          <a:bodyPr/>
          <a:lstStyle>
            <a:lvl1pPr algn="l">
              <a:lnSpc>
                <a:spcPts val="8400"/>
              </a:lnSpc>
              <a:spcBef>
                <a:spcPts val="0"/>
              </a:spcBef>
              <a:defRPr sz="8000" b="1"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BIG WORD</a:t>
            </a:r>
          </a:p>
          <a:p>
            <a:pPr lvl="0"/>
            <a:r>
              <a:rPr lang="en-US" dirty="0" smtClean="0"/>
              <a:t>BIG PHRASE</a:t>
            </a:r>
            <a:br>
              <a:rPr lang="en-US" dirty="0" smtClean="0"/>
            </a:br>
            <a:r>
              <a:rPr lang="en-US" dirty="0" smtClean="0"/>
              <a:t>SLIDE</a:t>
            </a:r>
            <a:endParaRPr lang="en-US" dirty="0"/>
          </a:p>
        </p:txBody>
      </p:sp>
    </p:spTree>
    <p:extLst>
      <p:ext uri="{BB962C8B-B14F-4D97-AF65-F5344CB8AC3E}">
        <p14:creationId xmlns:p14="http://schemas.microsoft.com/office/powerpoint/2010/main" val="1580943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1" name="Content Placeholder 2"/>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3" name="Content Placeholder 2"/>
          <p:cNvSpPr>
            <a:spLocks noGrp="1"/>
          </p:cNvSpPr>
          <p:nvPr>
            <p:ph idx="17" hasCustomPrompt="1"/>
          </p:nvPr>
        </p:nvSpPr>
        <p:spPr>
          <a:xfrm>
            <a:off x="4881010" y="5372665"/>
            <a:ext cx="3392206" cy="1094025"/>
          </a:xfrm>
          <a:prstGeom prst="rect">
            <a:avLst/>
          </a:prstGeom>
          <a:ln>
            <a:solidFill>
              <a:schemeClr val="bg1"/>
            </a:solidFill>
          </a:ln>
        </p:spPr>
        <p:txBody>
          <a:bodyPr/>
          <a:lstStyle>
            <a:lvl1pPr algn="r">
              <a:lnSpc>
                <a:spcPct val="110000"/>
              </a:lnSpc>
              <a:spcBef>
                <a:spcPts val="0"/>
              </a:spcBef>
              <a:defRPr sz="2400" baseline="-2500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algn="r">
              <a:lnSpc>
                <a:spcPct val="110000"/>
              </a:lnSpc>
            </a:pPr>
            <a:r>
              <a:rPr lang="en-US" sz="2400" dirty="0" smtClean="0">
                <a:solidFill>
                  <a:schemeClr val="tx1">
                    <a:lumMod val="75000"/>
                    <a:lumOff val="25000"/>
                  </a:schemeClr>
                </a:solidFill>
                <a:cs typeface="Arial"/>
              </a:rPr>
              <a:t>– </a:t>
            </a:r>
            <a:r>
              <a:rPr lang="en-US" sz="2400" dirty="0" err="1" smtClean="0">
                <a:solidFill>
                  <a:schemeClr val="tx1">
                    <a:lumMod val="75000"/>
                    <a:lumOff val="25000"/>
                  </a:schemeClr>
                </a:solidFill>
                <a:cs typeface="Arial"/>
              </a:rPr>
              <a:t>Firstandlast</a:t>
            </a:r>
            <a:r>
              <a:rPr lang="en-US" sz="2400" dirty="0" smtClean="0">
                <a:solidFill>
                  <a:schemeClr val="tx1">
                    <a:lumMod val="75000"/>
                    <a:lumOff val="25000"/>
                  </a:schemeClr>
                </a:solidFill>
                <a:cs typeface="Arial"/>
              </a:rPr>
              <a:t> Name</a:t>
            </a:r>
          </a:p>
          <a:p>
            <a:pPr algn="r">
              <a:lnSpc>
                <a:spcPct val="110000"/>
              </a:lnSpc>
            </a:pPr>
            <a:r>
              <a:rPr lang="en-US" sz="1800" dirty="0" smtClean="0">
                <a:solidFill>
                  <a:schemeClr val="tx1">
                    <a:lumMod val="60000"/>
                    <a:lumOff val="40000"/>
                  </a:schemeClr>
                </a:solidFill>
                <a:cs typeface="Arial"/>
              </a:rPr>
              <a:t>   Optional title line</a:t>
            </a:r>
            <a:endParaRPr lang="en-US" dirty="0"/>
          </a:p>
        </p:txBody>
      </p:sp>
      <p:sp>
        <p:nvSpPr>
          <p:cNvPr id="14" name="Text Placeholder 13"/>
          <p:cNvSpPr>
            <a:spLocks noGrp="1"/>
          </p:cNvSpPr>
          <p:nvPr>
            <p:ph type="body" sz="quarter" idx="18" hasCustomPrompt="1"/>
          </p:nvPr>
        </p:nvSpPr>
        <p:spPr>
          <a:xfrm>
            <a:off x="944698" y="1734523"/>
            <a:ext cx="7200384" cy="3789978"/>
          </a:xfrm>
          <a:prstGeom prst="rect">
            <a:avLst/>
          </a:prstGeom>
          <a:ln>
            <a:solidFill>
              <a:srgbClr val="FFFFFF"/>
            </a:solidFill>
          </a:ln>
        </p:spPr>
        <p:txBody>
          <a:bodyPr vert="horz"/>
          <a:lstStyle>
            <a:lvl1pPr algn="ctr">
              <a:defRPr lang="en-US" sz="3200" b="0" smtClean="0">
                <a:solidFill>
                  <a:srgbClr val="BB0032"/>
                </a:solidFill>
                <a:cs typeface="Arial"/>
              </a:defRPr>
            </a:lvl1pPr>
          </a:lstStyle>
          <a:p>
            <a:pPr lvl="0"/>
            <a:r>
              <a:rPr lang="en-US" sz="6500" b="0" dirty="0" smtClean="0">
                <a:solidFill>
                  <a:srgbClr val="BB0032"/>
                </a:solidFill>
                <a:latin typeface="+mj-lt"/>
                <a:cs typeface="Arial"/>
              </a:rPr>
              <a:t>“Notable quotes</a:t>
            </a:r>
            <a:br>
              <a:rPr lang="en-US" sz="6500" b="0" dirty="0" smtClean="0">
                <a:solidFill>
                  <a:srgbClr val="BB0032"/>
                </a:solidFill>
                <a:latin typeface="+mj-lt"/>
                <a:cs typeface="Arial"/>
              </a:rPr>
            </a:br>
            <a:r>
              <a:rPr lang="en-US" sz="6500" b="0" dirty="0" smtClean="0">
                <a:solidFill>
                  <a:srgbClr val="BB0032"/>
                </a:solidFill>
                <a:latin typeface="+mj-lt"/>
                <a:cs typeface="Arial"/>
              </a:rPr>
              <a:t>goes right here,</a:t>
            </a:r>
            <a:br>
              <a:rPr lang="en-US" sz="6500" b="0" dirty="0" smtClean="0">
                <a:solidFill>
                  <a:srgbClr val="BB0032"/>
                </a:solidFill>
                <a:latin typeface="+mj-lt"/>
                <a:cs typeface="Arial"/>
              </a:rPr>
            </a:br>
            <a:r>
              <a:rPr lang="en-US" sz="6500" b="0" dirty="0" smtClean="0">
                <a:solidFill>
                  <a:srgbClr val="BB0032"/>
                </a:solidFill>
                <a:latin typeface="+mj-lt"/>
                <a:cs typeface="Arial"/>
              </a:rPr>
              <a:t>yes right here.”</a:t>
            </a:r>
            <a:endParaRPr lang="en-US" dirty="0"/>
          </a:p>
        </p:txBody>
      </p:sp>
    </p:spTree>
    <p:extLst>
      <p:ext uri="{BB962C8B-B14F-4D97-AF65-F5344CB8AC3E}">
        <p14:creationId xmlns:p14="http://schemas.microsoft.com/office/powerpoint/2010/main" val="294125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9144000" cy="5934064"/>
          </a:xfrm>
          <a:prstGeom prst="rect">
            <a:avLst/>
          </a:prstGeom>
        </p:spPr>
        <p:txBody>
          <a:bodyPr vert="horz"/>
          <a:lstStyle>
            <a:lvl1pPr>
              <a:defRPr>
                <a:solidFill>
                  <a:schemeClr val="bg1">
                    <a:lumMod val="75000"/>
                  </a:schemeClr>
                </a:solidFill>
              </a:defRPr>
            </a:lvl1pPr>
          </a:lstStyle>
          <a:p>
            <a:r>
              <a:rPr lang="en-US" dirty="0" smtClean="0"/>
              <a:t>Full slide picture</a:t>
            </a:r>
            <a:endParaRPr lang="en-US" dirty="0"/>
          </a:p>
        </p:txBody>
      </p:sp>
      <p:sp>
        <p:nvSpPr>
          <p:cNvPr id="11" name="Content Placeholder 2"/>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2" name="Content Placeholder 2"/>
          <p:cNvSpPr>
            <a:spLocks noGrp="1"/>
          </p:cNvSpPr>
          <p:nvPr>
            <p:ph idx="14"/>
          </p:nvPr>
        </p:nvSpPr>
        <p:spPr>
          <a:xfrm>
            <a:off x="4868540" y="1436104"/>
            <a:ext cx="3998889" cy="1695866"/>
          </a:xfrm>
          <a:prstGeom prst="rect">
            <a:avLst/>
          </a:prstGeom>
          <a:ln w="38100" cmpd="sng">
            <a:solidFill>
              <a:schemeClr val="tx1">
                <a:lumMod val="50000"/>
                <a:lumOff val="50000"/>
              </a:schemeClr>
            </a:solidFill>
          </a:ln>
          <a:effectLst/>
        </p:spPr>
        <p:txBody>
          <a:bodyPr/>
          <a:lstStyle>
            <a:lvl1pPr marL="91440">
              <a:lnSpc>
                <a:spcPts val="3440"/>
              </a:lnSpc>
              <a:spcBef>
                <a:spcPts val="0"/>
              </a:spcBef>
              <a:defRPr sz="2000" b="1">
                <a:solidFill>
                  <a:srgbClr val="BB0000"/>
                </a:solidFill>
              </a:defRPr>
            </a:lvl1pPr>
            <a:lvl2pPr marL="91440" indent="182880">
              <a:spcBef>
                <a:spcPts val="200"/>
              </a:spcBef>
              <a:spcAft>
                <a:spcPts val="0"/>
              </a:spcAft>
              <a:buClr>
                <a:srgbClr val="BB0000"/>
              </a:buClr>
              <a:buFont typeface="Arial"/>
              <a:buChar char="•"/>
              <a:defRPr sz="1600">
                <a:solidFill>
                  <a:schemeClr val="tx1">
                    <a:lumMod val="65000"/>
                    <a:lumOff val="35000"/>
                  </a:schemeClr>
                </a:solidFill>
              </a:defRPr>
            </a:lvl2pPr>
            <a:lvl3pPr marL="91440" indent="182880">
              <a:spcBef>
                <a:spcPts val="200"/>
              </a:spcBef>
              <a:spcAft>
                <a:spcPts val="0"/>
              </a:spcAft>
              <a:buClr>
                <a:srgbClr val="BB0000"/>
              </a:buClr>
              <a:defRPr sz="1600">
                <a:solidFill>
                  <a:schemeClr val="tx1">
                    <a:lumMod val="65000"/>
                    <a:lumOff val="35000"/>
                  </a:schemeClr>
                </a:solidFill>
              </a:defRPr>
            </a:lvl3pPr>
            <a:lvl5pPr marL="502920" indent="0">
              <a:spcBef>
                <a:spcPts val="350"/>
              </a:spcBef>
              <a:buFont typeface="Arial"/>
              <a:buNone/>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2"/>
            <a:r>
              <a:rPr lang="en-US" dirty="0" smtClean="0"/>
              <a:t>Fifth level</a:t>
            </a:r>
            <a:endParaRPr lang="en-US" dirty="0"/>
          </a:p>
        </p:txBody>
      </p:sp>
    </p:spTree>
    <p:extLst>
      <p:ext uri="{BB962C8B-B14F-4D97-AF65-F5344CB8AC3E}">
        <p14:creationId xmlns:p14="http://schemas.microsoft.com/office/powerpoint/2010/main" val="27085804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7" r:id="rId2"/>
    <p:sldLayoutId id="2147483659" r:id="rId3"/>
  </p:sldLayoutIdLst>
  <p:transition spd="slow">
    <p:fade/>
  </p:transition>
  <p:txStyles>
    <p:titleStyle>
      <a:lvl1pPr algn="l" defTabSz="457200" rtl="0" eaLnBrk="1" latinLnBrk="0" hangingPunct="1">
        <a:spcBef>
          <a:spcPct val="0"/>
        </a:spcBef>
        <a:buNone/>
        <a:defRPr sz="2200" b="1" kern="1200">
          <a:solidFill>
            <a:schemeClr val="accent1"/>
          </a:solidFill>
          <a:latin typeface="+mj-lt"/>
          <a:ea typeface="+mj-ea"/>
          <a:cs typeface="+mj-cs"/>
        </a:defRPr>
      </a:lvl1pPr>
    </p:titleStyle>
    <p:bodyStyle>
      <a:lvl1pPr marL="227013" indent="-225425" algn="l" defTabSz="457200" rtl="0" eaLnBrk="1" latinLnBrk="0" hangingPunct="1">
        <a:spcBef>
          <a:spcPct val="20000"/>
        </a:spcBef>
        <a:buClr>
          <a:schemeClr val="accent1"/>
        </a:buClr>
        <a:buFont typeface="Wingdings" charset="2"/>
        <a:buNone/>
        <a:defRPr sz="1600" kern="1200">
          <a:solidFill>
            <a:schemeClr val="tx2"/>
          </a:solidFill>
          <a:latin typeface="+mn-lt"/>
          <a:ea typeface="+mn-ea"/>
          <a:cs typeface="+mn-cs"/>
        </a:defRPr>
      </a:lvl1pPr>
      <a:lvl2pPr marL="285750" indent="-285750" algn="l" defTabSz="457200" rtl="0" eaLnBrk="1" latinLnBrk="0" hangingPunct="1">
        <a:spcBef>
          <a:spcPct val="20000"/>
        </a:spcBef>
        <a:buClr>
          <a:schemeClr val="accent1"/>
        </a:buClr>
        <a:buFont typeface="Wingdings" charset="2"/>
        <a:buChar char="§"/>
        <a:defRPr sz="1600" kern="1200">
          <a:solidFill>
            <a:schemeClr val="tx2"/>
          </a:solidFill>
          <a:latin typeface="+mn-lt"/>
          <a:ea typeface="+mn-ea"/>
          <a:cs typeface="+mn-cs"/>
        </a:defRPr>
      </a:lvl2pPr>
      <a:lvl3pPr marL="455613" indent="0" algn="l" defTabSz="457200" rtl="0" eaLnBrk="1" latinLnBrk="0" hangingPunct="1">
        <a:spcBef>
          <a:spcPct val="20000"/>
        </a:spcBef>
        <a:buClr>
          <a:schemeClr val="accent1"/>
        </a:buClr>
        <a:buFont typeface="Arial"/>
        <a:buNone/>
        <a:defRPr sz="1600" kern="1200">
          <a:solidFill>
            <a:schemeClr val="tx2"/>
          </a:solidFill>
          <a:latin typeface="+mn-lt"/>
          <a:ea typeface="+mn-ea"/>
          <a:cs typeface="+mn-cs"/>
        </a:defRPr>
      </a:lvl3pPr>
      <a:lvl4pPr marL="1141413" indent="-228600" algn="l" defTabSz="457200" rtl="0" eaLnBrk="1" latinLnBrk="0" hangingPunct="1">
        <a:spcBef>
          <a:spcPct val="20000"/>
        </a:spcBef>
        <a:buClr>
          <a:schemeClr val="accent1"/>
        </a:buClr>
        <a:buFont typeface="Lucida Grande"/>
        <a:buChar char="»"/>
        <a:defRPr sz="1600" kern="1200">
          <a:solidFill>
            <a:schemeClr val="tx2"/>
          </a:solidFill>
          <a:latin typeface="+mn-lt"/>
          <a:ea typeface="+mn-ea"/>
          <a:cs typeface="+mn-cs"/>
        </a:defRPr>
      </a:lvl4pPr>
      <a:lvl5pPr marL="1598613" indent="-228600" algn="l" defTabSz="457200" rtl="0" eaLnBrk="1" latinLnBrk="0" hangingPunct="1">
        <a:spcBef>
          <a:spcPct val="20000"/>
        </a:spcBef>
        <a:buClr>
          <a:schemeClr val="tx1"/>
        </a:buClr>
        <a:buFont typeface="Wingdings" charset="2"/>
        <a:buChar char="§"/>
        <a:defRPr sz="1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44000" cy="910167"/>
            <a:chOff x="0" y="1040406"/>
            <a:chExt cx="9144000" cy="910167"/>
          </a:xfrm>
        </p:grpSpPr>
        <p:sp>
          <p:nvSpPr>
            <p:cNvPr id="8" name="Rectangle 7"/>
            <p:cNvSpPr/>
            <p:nvPr/>
          </p:nvSpPr>
          <p:spPr>
            <a:xfrm>
              <a:off x="0" y="1040406"/>
              <a:ext cx="9144000" cy="910167"/>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153" y="1244664"/>
              <a:ext cx="2705453" cy="545042"/>
            </a:xfrm>
            <a:prstGeom prst="rect">
              <a:avLst/>
            </a:prstGeom>
          </p:spPr>
        </p:pic>
      </p:grpSp>
      <p:sp>
        <p:nvSpPr>
          <p:cNvPr id="2" name="Rectangle 1"/>
          <p:cNvSpPr/>
          <p:nvPr userDrawn="1"/>
        </p:nvSpPr>
        <p:spPr>
          <a:xfrm>
            <a:off x="8518368" y="6351239"/>
            <a:ext cx="435436" cy="338554"/>
          </a:xfrm>
          <a:prstGeom prst="rect">
            <a:avLst/>
          </a:prstGeom>
        </p:spPr>
        <p:txBody>
          <a:bodyPr wrap="none">
            <a:spAutoFit/>
          </a:bodyPr>
          <a:lstStyle/>
          <a:p>
            <a:fld id="{B5C881AA-F0C4-B947-803C-EA0A96934EAC}" type="slidenum">
              <a:rPr lang="en-US" sz="1600" smtClean="0">
                <a:solidFill>
                  <a:prstClr val="black"/>
                </a:solidFill>
              </a:rPr>
              <a:pPr/>
              <a:t>‹#›</a:t>
            </a:fld>
            <a:endParaRPr lang="en-US" sz="1600" dirty="0">
              <a:solidFill>
                <a:prstClr val="black"/>
              </a:solidFill>
            </a:endParaRPr>
          </a:p>
        </p:txBody>
      </p:sp>
      <p:sp>
        <p:nvSpPr>
          <p:cNvPr id="10" name="Content Placeholder 1"/>
          <p:cNvSpPr>
            <a:spLocks noGrp="1"/>
          </p:cNvSpPr>
          <p:nvPr/>
        </p:nvSpPr>
        <p:spPr>
          <a:xfrm>
            <a:off x="729051" y="1291100"/>
            <a:ext cx="8229600" cy="4525963"/>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596297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file:///\\localhost\Users\kaitmurray\Documents\Thesis\Macintosh%20HD:Users:kaitmurray:Documents:Thesis:2016%20NACTA%20Handout%20FINAL.docx!OLE_LINK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canvas.net/browse/stem/osu-stem/courses/peer-mentoring-in-ste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265488"/>
            <a:ext cx="9144000" cy="2335212"/>
          </a:xfrm>
          <a:prstGeom prst="rect">
            <a:avLst/>
          </a:prstGeom>
        </p:spPr>
        <p:txBody>
          <a:bodyPr anchor="ctr">
            <a:normAutofit/>
          </a:bodyPr>
          <a:lstStyle/>
          <a:p>
            <a:pPr algn="ctr">
              <a:lnSpc>
                <a:spcPct val="120000"/>
              </a:lnSpc>
            </a:pPr>
            <a:r>
              <a:rPr lang="en-US" sz="4000" dirty="0" smtClean="0">
                <a:solidFill>
                  <a:srgbClr val="FFFFFF"/>
                </a:solidFill>
                <a:cs typeface="Arial"/>
              </a:rPr>
              <a:t>Peer mentoring models and best practices in academic settings</a:t>
            </a:r>
            <a:endParaRPr lang="en-US" sz="3000" b="0" dirty="0">
              <a:solidFill>
                <a:srgbClr val="FFFFFF"/>
              </a:solidFill>
              <a:latin typeface="Arial"/>
              <a:cs typeface="Arial"/>
            </a:endParaRPr>
          </a:p>
        </p:txBody>
      </p:sp>
      <p:sp>
        <p:nvSpPr>
          <p:cNvPr id="3" name="TextBox 2"/>
          <p:cNvSpPr txBox="1"/>
          <p:nvPr/>
        </p:nvSpPr>
        <p:spPr>
          <a:xfrm>
            <a:off x="6209732" y="6100555"/>
            <a:ext cx="2688609" cy="430887"/>
          </a:xfrm>
          <a:prstGeom prst="rect">
            <a:avLst/>
          </a:prstGeom>
          <a:noFill/>
        </p:spPr>
        <p:txBody>
          <a:bodyPr wrap="square" rtlCol="0">
            <a:spAutoFit/>
          </a:bodyPr>
          <a:lstStyle/>
          <a:p>
            <a:r>
              <a:rPr lang="en-US" sz="2200" dirty="0" smtClean="0">
                <a:solidFill>
                  <a:schemeClr val="tx2"/>
                </a:solidFill>
              </a:rPr>
              <a:t>#</a:t>
            </a:r>
            <a:r>
              <a:rPr lang="en-US" sz="2200" dirty="0" err="1" smtClean="0">
                <a:solidFill>
                  <a:schemeClr val="tx2"/>
                </a:solidFill>
              </a:rPr>
              <a:t>FYConference</a:t>
            </a:r>
            <a:endParaRPr lang="en-US" sz="2200" dirty="0">
              <a:solidFill>
                <a:schemeClr val="tx2"/>
              </a:solidFill>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4450080" y="1689071"/>
            <a:ext cx="4526450" cy="4667280"/>
          </a:xfrm>
        </p:spPr>
        <p:txBody>
          <a:bodyPr/>
          <a:lstStyle/>
          <a:p>
            <a:pPr fontAlgn="base"/>
            <a:r>
              <a:rPr lang="en-US" sz="2000" b="1" dirty="0" smtClean="0"/>
              <a:t>CFAES </a:t>
            </a:r>
            <a:r>
              <a:rPr lang="en-US" sz="2000" b="1" dirty="0"/>
              <a:t>Peer </a:t>
            </a:r>
            <a:r>
              <a:rPr lang="en-US" sz="2000" b="1" dirty="0" smtClean="0"/>
              <a:t>Mentor</a:t>
            </a:r>
            <a:endParaRPr lang="en-US" sz="2000" b="1" dirty="0"/>
          </a:p>
          <a:p>
            <a:pPr marL="342900" indent="-342900" fontAlgn="base">
              <a:buFont typeface="Arial" panose="020B0604020202020204" pitchFamily="34" charset="0"/>
              <a:buChar char="•"/>
            </a:pPr>
            <a:r>
              <a:rPr lang="en-US" sz="2000" dirty="0"/>
              <a:t>Strengthen invaluable personal, interpersonal, and leadership skills</a:t>
            </a:r>
          </a:p>
          <a:p>
            <a:pPr marL="342900" indent="-342900" fontAlgn="base">
              <a:buFont typeface="Arial" panose="020B0604020202020204" pitchFamily="34" charset="0"/>
              <a:buChar char="•"/>
            </a:pPr>
            <a:r>
              <a:rPr lang="en-US" sz="2000" dirty="0"/>
              <a:t>Develop a professional relationship with CFAES Faculty and Staff</a:t>
            </a:r>
          </a:p>
          <a:p>
            <a:pPr marL="342900" indent="-342900" fontAlgn="base">
              <a:buFont typeface="Arial" panose="020B0604020202020204" pitchFamily="34" charset="0"/>
              <a:buChar char="•"/>
            </a:pPr>
            <a:r>
              <a:rPr lang="en-US" sz="2000" dirty="0"/>
              <a:t>Gain teaching and mentoring experience</a:t>
            </a:r>
          </a:p>
          <a:p>
            <a:pPr marL="342900" indent="-342900" fontAlgn="base">
              <a:buFont typeface="Arial" panose="020B0604020202020204" pitchFamily="34" charset="0"/>
              <a:buChar char="•"/>
            </a:pPr>
            <a:r>
              <a:rPr lang="en-US" sz="2000" dirty="0"/>
              <a:t>Add to your critical professional development skills for an enhanced </a:t>
            </a:r>
            <a:r>
              <a:rPr lang="en-US" sz="2000" dirty="0" smtClean="0"/>
              <a:t>resume</a:t>
            </a:r>
            <a:endParaRPr lang="en-US" sz="2000" dirty="0"/>
          </a:p>
          <a:p>
            <a:pPr marL="342900" indent="-342900" fontAlgn="base">
              <a:buFont typeface="Arial" panose="020B0604020202020204" pitchFamily="34" charset="0"/>
              <a:buChar char="•"/>
            </a:pPr>
            <a:r>
              <a:rPr lang="en-US" sz="2000" dirty="0"/>
              <a:t>Inspire NFYS to strive for excellence and facilitate their integration into Ohio State and CFAES</a:t>
            </a:r>
          </a:p>
          <a:p>
            <a:endParaRPr lang="en-US" sz="2000" dirty="0"/>
          </a:p>
        </p:txBody>
      </p:sp>
      <p:sp>
        <p:nvSpPr>
          <p:cNvPr id="3" name="Content Placeholder 2"/>
          <p:cNvSpPr>
            <a:spLocks noGrp="1"/>
          </p:cNvSpPr>
          <p:nvPr>
            <p:ph idx="15"/>
          </p:nvPr>
        </p:nvSpPr>
        <p:spPr/>
        <p:txBody>
          <a:bodyPr/>
          <a:lstStyle/>
          <a:p>
            <a:endParaRPr lang="en-US"/>
          </a:p>
        </p:txBody>
      </p:sp>
      <p:sp>
        <p:nvSpPr>
          <p:cNvPr id="4" name="Content Placeholder 3"/>
          <p:cNvSpPr>
            <a:spLocks noGrp="1"/>
          </p:cNvSpPr>
          <p:nvPr>
            <p:ph idx="16"/>
          </p:nvPr>
        </p:nvSpPr>
        <p:spPr/>
        <p:txBody>
          <a:bodyPr/>
          <a:lstStyle/>
          <a:p>
            <a:r>
              <a:rPr lang="en-US" dirty="0" smtClean="0"/>
              <a:t>Benefits of a Peer Mentor Program</a:t>
            </a:r>
            <a:endParaRPr lang="en-US" dirty="0"/>
          </a:p>
        </p:txBody>
      </p:sp>
      <p:sp>
        <p:nvSpPr>
          <p:cNvPr id="5" name="Content Placeholder 1"/>
          <p:cNvSpPr txBox="1">
            <a:spLocks/>
          </p:cNvSpPr>
          <p:nvPr/>
        </p:nvSpPr>
        <p:spPr>
          <a:xfrm>
            <a:off x="169817" y="1689070"/>
            <a:ext cx="4526450" cy="4667280"/>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r>
              <a:rPr lang="en-US" sz="2000" b="1" dirty="0" smtClean="0">
                <a:solidFill>
                  <a:srgbClr val="000000"/>
                </a:solidFill>
              </a:rPr>
              <a:t>NFYS</a:t>
            </a:r>
            <a:r>
              <a:rPr lang="en-US" sz="2000" dirty="0" smtClean="0">
                <a:solidFill>
                  <a:srgbClr val="000000"/>
                </a:solidFill>
              </a:rPr>
              <a:t>:</a:t>
            </a:r>
          </a:p>
          <a:p>
            <a:pPr marL="342900" indent="-342900" fontAlgn="base">
              <a:buFont typeface="Arial" panose="020B0604020202020204" pitchFamily="34" charset="0"/>
              <a:buChar char="•"/>
            </a:pPr>
            <a:r>
              <a:rPr lang="en-US" sz="2000" dirty="0">
                <a:solidFill>
                  <a:srgbClr val="000000"/>
                </a:solidFill>
              </a:rPr>
              <a:t>Meet fellow </a:t>
            </a:r>
            <a:r>
              <a:rPr lang="en-US" sz="2000" dirty="0" smtClean="0">
                <a:solidFill>
                  <a:srgbClr val="000000"/>
                </a:solidFill>
              </a:rPr>
              <a:t>students in CFAES</a:t>
            </a:r>
            <a:endParaRPr lang="en-US" sz="2000" dirty="0">
              <a:solidFill>
                <a:srgbClr val="000000"/>
              </a:solidFill>
            </a:endParaRPr>
          </a:p>
          <a:p>
            <a:pPr marL="342900" indent="-342900" fontAlgn="base">
              <a:buFont typeface="Arial" panose="020B0604020202020204" pitchFamily="34" charset="0"/>
              <a:buChar char="•"/>
            </a:pPr>
            <a:r>
              <a:rPr lang="en-US" sz="2000" dirty="0">
                <a:solidFill>
                  <a:srgbClr val="000000"/>
                </a:solidFill>
              </a:rPr>
              <a:t>Meet CFAES Faculty and Staff</a:t>
            </a:r>
          </a:p>
          <a:p>
            <a:pPr marL="342900" indent="-342900" fontAlgn="base">
              <a:buFont typeface="Arial" panose="020B0604020202020204" pitchFamily="34" charset="0"/>
              <a:buChar char="•"/>
            </a:pPr>
            <a:r>
              <a:rPr lang="en-US" sz="2000" dirty="0" smtClean="0">
                <a:solidFill>
                  <a:srgbClr val="000000"/>
                </a:solidFill>
              </a:rPr>
              <a:t>Understand the value of a becoming an educated person</a:t>
            </a:r>
          </a:p>
          <a:p>
            <a:pPr marL="342900" indent="-342900" fontAlgn="base">
              <a:buFont typeface="Arial" panose="020B0604020202020204" pitchFamily="34" charset="0"/>
              <a:buChar char="•"/>
            </a:pPr>
            <a:r>
              <a:rPr lang="en-US" sz="2000" dirty="0" smtClean="0">
                <a:solidFill>
                  <a:srgbClr val="000000"/>
                </a:solidFill>
              </a:rPr>
              <a:t>Explore academic freedom and integrity</a:t>
            </a:r>
          </a:p>
          <a:p>
            <a:pPr marL="342900" indent="-342900" fontAlgn="base">
              <a:buFont typeface="Arial" panose="020B0604020202020204" pitchFamily="34" charset="0"/>
              <a:buChar char="•"/>
            </a:pPr>
            <a:r>
              <a:rPr lang="en-US" sz="2000" dirty="0" smtClean="0">
                <a:solidFill>
                  <a:srgbClr val="000000"/>
                </a:solidFill>
              </a:rPr>
              <a:t>Learn and understand the Land-Grant mission</a:t>
            </a:r>
          </a:p>
          <a:p>
            <a:pPr marL="342900" indent="-342900" fontAlgn="base">
              <a:buFont typeface="Arial" panose="020B0604020202020204" pitchFamily="34" charset="0"/>
              <a:buChar char="•"/>
            </a:pPr>
            <a:r>
              <a:rPr lang="en-US" sz="2000" dirty="0" smtClean="0">
                <a:solidFill>
                  <a:srgbClr val="000000"/>
                </a:solidFill>
              </a:rPr>
              <a:t>Learn how and where to access resources important for success</a:t>
            </a:r>
          </a:p>
          <a:p>
            <a:pPr marL="342900" indent="-342900" fontAlgn="base">
              <a:buFont typeface="Arial" panose="020B0604020202020204" pitchFamily="34" charset="0"/>
              <a:buChar char="•"/>
            </a:pPr>
            <a:r>
              <a:rPr lang="en-US" sz="2000" dirty="0" smtClean="0">
                <a:solidFill>
                  <a:srgbClr val="000000"/>
                </a:solidFill>
              </a:rPr>
              <a:t>Learn to navigate university policies and procedures</a:t>
            </a:r>
          </a:p>
          <a:p>
            <a:endParaRPr lang="en-US" sz="2000" dirty="0">
              <a:solidFill>
                <a:srgbClr val="000000"/>
              </a:solidFill>
            </a:endParaRPr>
          </a:p>
        </p:txBody>
      </p:sp>
    </p:spTree>
    <p:extLst>
      <p:ext uri="{BB962C8B-B14F-4D97-AF65-F5344CB8AC3E}">
        <p14:creationId xmlns:p14="http://schemas.microsoft.com/office/powerpoint/2010/main" val="138831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nvPr>
        </p:nvGraphicFramePr>
        <p:xfrm>
          <a:off x="1928935" y="1974946"/>
          <a:ext cx="5676900" cy="4445000"/>
        </p:xfrm>
        <a:graphic>
          <a:graphicData uri="http://schemas.openxmlformats.org/presentationml/2006/ole">
            <mc:AlternateContent xmlns:mc="http://schemas.openxmlformats.org/markup-compatibility/2006">
              <mc:Choice xmlns:v="urn:schemas-microsoft-com:vml" Requires="v">
                <p:oleObj spid="_x0000_s1027" name="Document" r:id="rId4" imgW="5676900" imgH="4445000" progId="Word.Document.12">
                  <p:link updateAutomatic="1"/>
                </p:oleObj>
              </mc:Choice>
              <mc:Fallback>
                <p:oleObj name="Document" r:id="rId4" imgW="5676900" imgH="4445000" progId="Word.Document.12">
                  <p:link updateAutomatic="1"/>
                  <p:pic>
                    <p:nvPicPr>
                      <p:cNvPr id="0" name=""/>
                      <p:cNvPicPr/>
                      <p:nvPr/>
                    </p:nvPicPr>
                    <p:blipFill>
                      <a:blip r:embed="rId5"/>
                      <a:stretch>
                        <a:fillRect/>
                      </a:stretch>
                    </p:blipFill>
                    <p:spPr>
                      <a:xfrm>
                        <a:off x="1928935" y="1974946"/>
                        <a:ext cx="5676900" cy="4445000"/>
                      </a:xfrm>
                      <a:prstGeom prst="rect">
                        <a:avLst/>
                      </a:prstGeom>
                    </p:spPr>
                  </p:pic>
                </p:oleObj>
              </mc:Fallback>
            </mc:AlternateContent>
          </a:graphicData>
        </a:graphic>
      </p:graphicFrame>
      <p:sp>
        <p:nvSpPr>
          <p:cNvPr id="8" name="TextBox 7"/>
          <p:cNvSpPr txBox="1"/>
          <p:nvPr/>
        </p:nvSpPr>
        <p:spPr>
          <a:xfrm>
            <a:off x="429846" y="1292479"/>
            <a:ext cx="6417943" cy="584776"/>
          </a:xfrm>
          <a:prstGeom prst="rect">
            <a:avLst/>
          </a:prstGeom>
          <a:noFill/>
        </p:spPr>
        <p:txBody>
          <a:bodyPr wrap="none" rtlCol="0">
            <a:spAutoFit/>
          </a:bodyPr>
          <a:lstStyle/>
          <a:p>
            <a:r>
              <a:rPr lang="en-US" sz="3200" b="1" dirty="0">
                <a:solidFill>
                  <a:srgbClr val="BB0000"/>
                </a:solidFill>
              </a:rPr>
              <a:t>Experiential </a:t>
            </a:r>
            <a:r>
              <a:rPr lang="en-US" sz="3200" b="1" dirty="0" smtClean="0">
                <a:solidFill>
                  <a:srgbClr val="BB0000"/>
                </a:solidFill>
              </a:rPr>
              <a:t>Learning: Activities</a:t>
            </a:r>
            <a:endParaRPr lang="en-US" sz="3200" b="1" dirty="0">
              <a:solidFill>
                <a:srgbClr val="BB0000"/>
              </a:solidFill>
            </a:endParaRPr>
          </a:p>
        </p:txBody>
      </p:sp>
    </p:spTree>
    <p:extLst>
      <p:ext uri="{BB962C8B-B14F-4D97-AF65-F5344CB8AC3E}">
        <p14:creationId xmlns:p14="http://schemas.microsoft.com/office/powerpoint/2010/main" val="3199044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p:txBody>
          <a:bodyPr/>
          <a:lstStyle/>
          <a:p>
            <a:pPr marL="457200" indent="-457200">
              <a:buFont typeface="Arial" panose="020B0604020202020204" pitchFamily="34" charset="0"/>
              <a:buChar char="•"/>
            </a:pPr>
            <a:r>
              <a:rPr lang="en-US" sz="2800" dirty="0" smtClean="0"/>
              <a:t>Essential </a:t>
            </a:r>
            <a:r>
              <a:rPr lang="en-US" sz="2800" dirty="0"/>
              <a:t>Resources for Student </a:t>
            </a:r>
            <a:r>
              <a:rPr lang="en-US" sz="2800" dirty="0" smtClean="0"/>
              <a:t>Success</a:t>
            </a:r>
          </a:p>
          <a:p>
            <a:pPr marL="457200" indent="-457200">
              <a:buFont typeface="Arial" panose="020B0604020202020204" pitchFamily="34" charset="0"/>
              <a:buChar char="•"/>
            </a:pPr>
            <a:r>
              <a:rPr lang="en-US" sz="2800" dirty="0"/>
              <a:t>Back 2 School </a:t>
            </a:r>
            <a:r>
              <a:rPr lang="en-US" sz="2800" dirty="0" smtClean="0"/>
              <a:t>Bash</a:t>
            </a:r>
          </a:p>
          <a:p>
            <a:pPr marL="457200" indent="-457200">
              <a:buFont typeface="Arial" panose="020B0604020202020204" pitchFamily="34" charset="0"/>
              <a:buChar char="•"/>
            </a:pPr>
            <a:r>
              <a:rPr lang="en-US" sz="2800" dirty="0"/>
              <a:t>CFAES Expedition</a:t>
            </a:r>
          </a:p>
          <a:p>
            <a:pPr marL="457200" indent="-457200">
              <a:buFont typeface="Arial" panose="020B0604020202020204" pitchFamily="34" charset="0"/>
              <a:buChar char="•"/>
            </a:pPr>
            <a:r>
              <a:rPr lang="en-US" sz="2800" dirty="0" smtClean="0"/>
              <a:t>Essential </a:t>
            </a:r>
            <a:r>
              <a:rPr lang="en-US" sz="2800" dirty="0"/>
              <a:t>Academic Policies &amp; </a:t>
            </a:r>
            <a:r>
              <a:rPr lang="en-US" sz="2800" dirty="0" smtClean="0"/>
              <a:t>Procedures</a:t>
            </a:r>
          </a:p>
          <a:p>
            <a:pPr marL="457200" indent="-457200">
              <a:buFont typeface="Arial" panose="020B0604020202020204" pitchFamily="34" charset="0"/>
              <a:buChar char="•"/>
            </a:pPr>
            <a:r>
              <a:rPr lang="en-US" sz="2800" dirty="0"/>
              <a:t>A </a:t>
            </a:r>
            <a:r>
              <a:rPr lang="en-US" sz="2800" dirty="0" smtClean="0"/>
              <a:t>Day </a:t>
            </a:r>
            <a:r>
              <a:rPr lang="en-US" sz="2800" dirty="0"/>
              <a:t>in the </a:t>
            </a:r>
            <a:r>
              <a:rPr lang="en-US" sz="2800" dirty="0" smtClean="0"/>
              <a:t>Life </a:t>
            </a:r>
            <a:r>
              <a:rPr lang="en-US" sz="2800" dirty="0"/>
              <a:t>of a CFAES faculty </a:t>
            </a:r>
            <a:r>
              <a:rPr lang="en-US" sz="2800" dirty="0" smtClean="0"/>
              <a:t>member</a:t>
            </a:r>
          </a:p>
          <a:p>
            <a:pPr marL="457200" indent="-457200">
              <a:buFont typeface="Arial" panose="020B0604020202020204" pitchFamily="34" charset="0"/>
              <a:buChar char="•"/>
            </a:pPr>
            <a:r>
              <a:rPr lang="en-US" sz="2800" dirty="0"/>
              <a:t>Study Skills &amp; Learning Strategies for </a:t>
            </a:r>
            <a:r>
              <a:rPr lang="en-US" sz="2800" dirty="0" smtClean="0"/>
              <a:t>Success</a:t>
            </a:r>
          </a:p>
          <a:p>
            <a:pPr marL="457200" indent="-457200">
              <a:buFont typeface="Arial" panose="020B0604020202020204" pitchFamily="34" charset="0"/>
              <a:buChar char="•"/>
            </a:pPr>
            <a:r>
              <a:rPr lang="en-US" sz="2800" dirty="0"/>
              <a:t>Degree Planning &amp; Registration</a:t>
            </a:r>
            <a:endParaRPr lang="en-US" sz="2800" dirty="0" smtClean="0"/>
          </a:p>
          <a:p>
            <a:pPr marL="457200" indent="-457200">
              <a:buFont typeface="Arial" panose="020B0604020202020204" pitchFamily="34" charset="0"/>
              <a:buChar char="•"/>
            </a:pPr>
            <a:endParaRPr lang="en-US" sz="2800" dirty="0"/>
          </a:p>
        </p:txBody>
      </p:sp>
      <p:sp>
        <p:nvSpPr>
          <p:cNvPr id="3" name="Content Placeholder 2"/>
          <p:cNvSpPr>
            <a:spLocks noGrp="1"/>
          </p:cNvSpPr>
          <p:nvPr>
            <p:ph idx="15"/>
          </p:nvPr>
        </p:nvSpPr>
        <p:spPr/>
        <p:txBody>
          <a:bodyPr/>
          <a:lstStyle/>
          <a:p>
            <a:endParaRPr lang="en-US"/>
          </a:p>
        </p:txBody>
      </p:sp>
      <p:sp>
        <p:nvSpPr>
          <p:cNvPr id="4" name="Content Placeholder 3"/>
          <p:cNvSpPr>
            <a:spLocks noGrp="1"/>
          </p:cNvSpPr>
          <p:nvPr>
            <p:ph idx="16"/>
          </p:nvPr>
        </p:nvSpPr>
        <p:spPr/>
        <p:txBody>
          <a:bodyPr/>
          <a:lstStyle/>
          <a:p>
            <a:r>
              <a:rPr lang="en-US" dirty="0" smtClean="0"/>
              <a:t>Recitation Activities</a:t>
            </a:r>
            <a:endParaRPr lang="en-US" dirty="0"/>
          </a:p>
        </p:txBody>
      </p:sp>
    </p:spTree>
    <p:extLst>
      <p:ext uri="{BB962C8B-B14F-4D97-AF65-F5344CB8AC3E}">
        <p14:creationId xmlns:p14="http://schemas.microsoft.com/office/powerpoint/2010/main" val="1375327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4"/>
          </p:nvPr>
        </p:nvSpPr>
        <p:spPr/>
        <p:txBody>
          <a:bodyPr/>
          <a:lstStyle/>
          <a:p>
            <a:r>
              <a:rPr lang="en-US" sz="2800" dirty="0" smtClean="0"/>
              <a:t>Create opportunities to practice communication skills</a:t>
            </a:r>
          </a:p>
          <a:p>
            <a:pPr marL="457200" indent="-457200">
              <a:buFont typeface="Arial" panose="020B0604020202020204" pitchFamily="34" charset="0"/>
              <a:buChar char="•"/>
            </a:pPr>
            <a:r>
              <a:rPr lang="en-US" sz="2800" dirty="0" smtClean="0"/>
              <a:t>Workshop training</a:t>
            </a:r>
          </a:p>
          <a:p>
            <a:pPr marL="457200" indent="-457200">
              <a:buFont typeface="Arial" panose="020B0604020202020204" pitchFamily="34" charset="0"/>
              <a:buChar char="•"/>
            </a:pPr>
            <a:r>
              <a:rPr lang="en-US" sz="2800" dirty="0" smtClean="0"/>
              <a:t>Email mentee’s</a:t>
            </a:r>
          </a:p>
          <a:p>
            <a:pPr marL="457200" indent="-457200">
              <a:buFont typeface="Arial" panose="020B0604020202020204" pitchFamily="34" charset="0"/>
              <a:buChar char="•"/>
            </a:pPr>
            <a:r>
              <a:rPr lang="en-US" sz="2800" dirty="0" smtClean="0"/>
              <a:t>Group preference</a:t>
            </a:r>
          </a:p>
          <a:p>
            <a:pPr marL="457200" indent="-457200">
              <a:buFont typeface="Arial" panose="020B0604020202020204" pitchFamily="34" charset="0"/>
              <a:buChar char="•"/>
            </a:pPr>
            <a:r>
              <a:rPr lang="en-US" sz="2800" dirty="0" smtClean="0"/>
              <a:t>Communicate with faculty</a:t>
            </a:r>
          </a:p>
          <a:p>
            <a:pPr marL="457200" indent="-457200">
              <a:buFont typeface="Arial" panose="020B0604020202020204" pitchFamily="34" charset="0"/>
              <a:buChar char="•"/>
            </a:pPr>
            <a:r>
              <a:rPr lang="en-US" sz="2800" dirty="0" smtClean="0"/>
              <a:t>Communicate with program staff</a:t>
            </a:r>
            <a:endParaRPr lang="en-US" sz="2800" dirty="0"/>
          </a:p>
        </p:txBody>
      </p:sp>
      <p:sp>
        <p:nvSpPr>
          <p:cNvPr id="5" name="Content Placeholder 4"/>
          <p:cNvSpPr>
            <a:spLocks noGrp="1"/>
          </p:cNvSpPr>
          <p:nvPr>
            <p:ph idx="15"/>
          </p:nvPr>
        </p:nvSpPr>
        <p:spPr/>
        <p:txBody>
          <a:bodyPr/>
          <a:lstStyle/>
          <a:p>
            <a:endParaRPr lang="en-US"/>
          </a:p>
        </p:txBody>
      </p:sp>
      <p:sp>
        <p:nvSpPr>
          <p:cNvPr id="6" name="Content Placeholder 5"/>
          <p:cNvSpPr>
            <a:spLocks noGrp="1"/>
          </p:cNvSpPr>
          <p:nvPr>
            <p:ph idx="16"/>
          </p:nvPr>
        </p:nvSpPr>
        <p:spPr/>
        <p:txBody>
          <a:bodyPr/>
          <a:lstStyle/>
          <a:p>
            <a:r>
              <a:rPr lang="en-US" dirty="0" smtClean="0"/>
              <a:t>Communication</a:t>
            </a:r>
            <a:endParaRPr lang="en-US" dirty="0"/>
          </a:p>
        </p:txBody>
      </p:sp>
      <p:pic>
        <p:nvPicPr>
          <p:cNvPr id="7" name="Picture Placeholder 6"/>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5451" r="25451"/>
          <a:stretch/>
        </p:blipFill>
        <p:spPr>
          <a:prstGeom prst="rect">
            <a:avLst/>
          </a:prstGeom>
        </p:spPr>
      </p:pic>
    </p:spTree>
    <p:extLst>
      <p:ext uri="{BB962C8B-B14F-4D97-AF65-F5344CB8AC3E}">
        <p14:creationId xmlns:p14="http://schemas.microsoft.com/office/powerpoint/2010/main" val="1513021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4"/>
          </p:nvPr>
        </p:nvSpPr>
        <p:spPr>
          <a:xfrm>
            <a:off x="4005943" y="1830387"/>
            <a:ext cx="4960151" cy="4525963"/>
          </a:xfrm>
        </p:spPr>
        <p:txBody>
          <a:bodyPr/>
          <a:lstStyle/>
          <a:p>
            <a:r>
              <a:rPr lang="en-US" dirty="0" smtClean="0"/>
              <a:t>Recitation Responsibilities</a:t>
            </a:r>
          </a:p>
          <a:p>
            <a:pPr marL="457200" lvl="1" indent="-457200">
              <a:buFont typeface="Arial" panose="020B0604020202020204" pitchFamily="34" charset="0"/>
              <a:buChar char="•"/>
            </a:pPr>
            <a:r>
              <a:rPr lang="en-US" dirty="0" smtClean="0"/>
              <a:t>CFAES Expedition</a:t>
            </a:r>
          </a:p>
          <a:p>
            <a:pPr marL="457200" lvl="1" indent="-457200">
              <a:buFont typeface="Arial" panose="020B0604020202020204" pitchFamily="34" charset="0"/>
              <a:buChar char="•"/>
            </a:pPr>
            <a:r>
              <a:rPr lang="en-US" dirty="0" smtClean="0"/>
              <a:t>Day in the Life </a:t>
            </a:r>
          </a:p>
          <a:p>
            <a:pPr marL="457200" lvl="1" indent="-457200">
              <a:buFont typeface="Arial" panose="020B0604020202020204" pitchFamily="34" charset="0"/>
              <a:buChar char="•"/>
            </a:pPr>
            <a:r>
              <a:rPr lang="en-US" dirty="0" smtClean="0"/>
              <a:t>4 Year Plan</a:t>
            </a:r>
          </a:p>
          <a:p>
            <a:pPr marL="457200" indent="-457200">
              <a:buFont typeface="Arial" panose="020B0604020202020204" pitchFamily="34" charset="0"/>
              <a:buChar char="•"/>
            </a:pPr>
            <a:r>
              <a:rPr lang="en-US" dirty="0" smtClean="0"/>
              <a:t>Logistics</a:t>
            </a:r>
          </a:p>
          <a:p>
            <a:pPr marL="457200" lvl="1" indent="-457200">
              <a:buFont typeface="Arial" panose="020B0604020202020204" pitchFamily="34" charset="0"/>
              <a:buChar char="•"/>
            </a:pPr>
            <a:r>
              <a:rPr lang="en-US" dirty="0" smtClean="0"/>
              <a:t>Who</a:t>
            </a:r>
          </a:p>
          <a:p>
            <a:pPr marL="457200" lvl="1" indent="-457200">
              <a:buFont typeface="Arial" panose="020B0604020202020204" pitchFamily="34" charset="0"/>
              <a:buChar char="•"/>
            </a:pPr>
            <a:r>
              <a:rPr lang="en-US" dirty="0" smtClean="0"/>
              <a:t>Where</a:t>
            </a:r>
          </a:p>
          <a:p>
            <a:pPr marL="457200" lvl="1" indent="-457200">
              <a:buFont typeface="Arial" panose="020B0604020202020204" pitchFamily="34" charset="0"/>
              <a:buChar char="•"/>
            </a:pPr>
            <a:r>
              <a:rPr lang="en-US" dirty="0" smtClean="0"/>
              <a:t>How</a:t>
            </a:r>
          </a:p>
          <a:p>
            <a:pPr marL="457200" lvl="1" indent="-457200">
              <a:buFont typeface="Arial" panose="020B0604020202020204" pitchFamily="34" charset="0"/>
              <a:buChar char="•"/>
            </a:pPr>
            <a:r>
              <a:rPr lang="en-US" dirty="0" smtClean="0"/>
              <a:t>Communication</a:t>
            </a:r>
            <a:endParaRPr lang="en-US" dirty="0"/>
          </a:p>
          <a:p>
            <a:pPr marL="457200" lvl="1" indent="-457200">
              <a:buFont typeface="Arial" panose="020B0604020202020204" pitchFamily="34" charset="0"/>
              <a:buChar char="•"/>
            </a:pPr>
            <a:r>
              <a:rPr lang="en-US" dirty="0" smtClean="0"/>
              <a:t>Transportation</a:t>
            </a:r>
            <a:endParaRPr lang="en-US" dirty="0"/>
          </a:p>
        </p:txBody>
      </p:sp>
      <p:sp>
        <p:nvSpPr>
          <p:cNvPr id="8" name="Content Placeholder 7"/>
          <p:cNvSpPr>
            <a:spLocks noGrp="1"/>
          </p:cNvSpPr>
          <p:nvPr>
            <p:ph idx="15"/>
          </p:nvPr>
        </p:nvSpPr>
        <p:spPr/>
        <p:txBody>
          <a:bodyPr/>
          <a:lstStyle/>
          <a:p>
            <a:endParaRPr lang="en-US"/>
          </a:p>
        </p:txBody>
      </p:sp>
      <p:sp>
        <p:nvSpPr>
          <p:cNvPr id="9" name="Content Placeholder 8"/>
          <p:cNvSpPr>
            <a:spLocks noGrp="1"/>
          </p:cNvSpPr>
          <p:nvPr>
            <p:ph idx="16"/>
          </p:nvPr>
        </p:nvSpPr>
        <p:spPr/>
        <p:txBody>
          <a:bodyPr/>
          <a:lstStyle/>
          <a:p>
            <a:r>
              <a:rPr lang="en-US" dirty="0" smtClean="0"/>
              <a:t>Decision Making and Problem Solving</a:t>
            </a:r>
            <a:endParaRPr lang="en-US" dirty="0"/>
          </a:p>
        </p:txBody>
      </p:sp>
      <p:pic>
        <p:nvPicPr>
          <p:cNvPr id="12" name="Picture Placeholder 1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407" r="6407"/>
          <a:stretch>
            <a:fillRect/>
          </a:stretch>
        </p:blipFill>
        <p:spPr/>
      </p:pic>
    </p:spTree>
    <p:extLst>
      <p:ext uri="{BB962C8B-B14F-4D97-AF65-F5344CB8AC3E}">
        <p14:creationId xmlns:p14="http://schemas.microsoft.com/office/powerpoint/2010/main" val="2899197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p:txBody>
          <a:bodyPr/>
          <a:lstStyle/>
          <a:p>
            <a:r>
              <a:rPr lang="en-US" dirty="0" smtClean="0"/>
              <a:t>Given Responsibility In Class</a:t>
            </a:r>
          </a:p>
          <a:p>
            <a:pPr marL="457200" lvl="2" indent="-457200">
              <a:buFont typeface="Arial" panose="020B0604020202020204" pitchFamily="34" charset="0"/>
              <a:buChar char="•"/>
            </a:pPr>
            <a:r>
              <a:rPr lang="en-US" dirty="0" smtClean="0"/>
              <a:t>Attend weekly meetings</a:t>
            </a:r>
          </a:p>
          <a:p>
            <a:pPr marL="457200" lvl="2" indent="-457200">
              <a:buFont typeface="Arial" panose="020B0604020202020204" pitchFamily="34" charset="0"/>
              <a:buChar char="•"/>
            </a:pPr>
            <a:r>
              <a:rPr lang="en-US" dirty="0" smtClean="0"/>
              <a:t>Track attendance</a:t>
            </a:r>
          </a:p>
          <a:p>
            <a:pPr marL="457200" lvl="2" indent="-457200">
              <a:buFont typeface="Arial" panose="020B0604020202020204" pitchFamily="34" charset="0"/>
              <a:buChar char="•"/>
            </a:pPr>
            <a:r>
              <a:rPr lang="en-US" dirty="0" smtClean="0"/>
              <a:t>Observe student actions</a:t>
            </a:r>
            <a:endParaRPr lang="en-US" dirty="0"/>
          </a:p>
        </p:txBody>
      </p:sp>
      <p:sp>
        <p:nvSpPr>
          <p:cNvPr id="4" name="Content Placeholder 3"/>
          <p:cNvSpPr>
            <a:spLocks noGrp="1"/>
          </p:cNvSpPr>
          <p:nvPr>
            <p:ph idx="15"/>
          </p:nvPr>
        </p:nvSpPr>
        <p:spPr/>
        <p:txBody>
          <a:bodyPr/>
          <a:lstStyle/>
          <a:p>
            <a:endParaRPr lang="en-US"/>
          </a:p>
        </p:txBody>
      </p:sp>
      <p:sp>
        <p:nvSpPr>
          <p:cNvPr id="5" name="Content Placeholder 4"/>
          <p:cNvSpPr>
            <a:spLocks noGrp="1"/>
          </p:cNvSpPr>
          <p:nvPr>
            <p:ph idx="16"/>
          </p:nvPr>
        </p:nvSpPr>
        <p:spPr/>
        <p:txBody>
          <a:bodyPr/>
          <a:lstStyle/>
          <a:p>
            <a:r>
              <a:rPr lang="en-US" dirty="0" smtClean="0"/>
              <a:t>Self-Management</a:t>
            </a:r>
            <a:endParaRPr lang="en-US" dirty="0"/>
          </a:p>
        </p:txBody>
      </p:sp>
      <p:pic>
        <p:nvPicPr>
          <p:cNvPr id="8"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2059" t="-294" r="8747" b="294"/>
          <a:stretch/>
        </p:blipFill>
        <p:spPr>
          <a:prstGeom prst="rect">
            <a:avLst/>
          </a:prstGeom>
        </p:spPr>
      </p:pic>
    </p:spTree>
    <p:extLst>
      <p:ext uri="{BB962C8B-B14F-4D97-AF65-F5344CB8AC3E}">
        <p14:creationId xmlns:p14="http://schemas.microsoft.com/office/powerpoint/2010/main" val="1382362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304" r="6304"/>
          <a:stretch>
            <a:fillRect/>
          </a:stretch>
        </p:blipFill>
        <p:spPr/>
      </p:pic>
      <p:sp>
        <p:nvSpPr>
          <p:cNvPr id="3" name="Content Placeholder 2"/>
          <p:cNvSpPr>
            <a:spLocks noGrp="1"/>
          </p:cNvSpPr>
          <p:nvPr>
            <p:ph idx="14"/>
          </p:nvPr>
        </p:nvSpPr>
        <p:spPr/>
        <p:txBody>
          <a:bodyPr/>
          <a:lstStyle/>
          <a:p>
            <a:r>
              <a:rPr lang="en-US" dirty="0" smtClean="0"/>
              <a:t>Students work together in recitation</a:t>
            </a:r>
            <a:endParaRPr lang="en-US" dirty="0"/>
          </a:p>
          <a:p>
            <a:pPr marL="457200" lvl="1" indent="-457200">
              <a:buFont typeface="Arial" panose="020B0604020202020204" pitchFamily="34" charset="0"/>
              <a:buChar char="•"/>
            </a:pPr>
            <a:r>
              <a:rPr lang="en-US" dirty="0" smtClean="0"/>
              <a:t>Plan together</a:t>
            </a:r>
          </a:p>
          <a:p>
            <a:pPr marL="457200" lvl="1" indent="-457200">
              <a:buFont typeface="Arial" panose="020B0604020202020204" pitchFamily="34" charset="0"/>
              <a:buChar char="•"/>
            </a:pPr>
            <a:r>
              <a:rPr lang="en-US" dirty="0" smtClean="0"/>
              <a:t>Cover for each other</a:t>
            </a:r>
          </a:p>
          <a:p>
            <a:pPr marL="457200" lvl="1" indent="-457200">
              <a:buFont typeface="Arial" panose="020B0604020202020204" pitchFamily="34" charset="0"/>
              <a:buChar char="•"/>
            </a:pPr>
            <a:r>
              <a:rPr lang="en-US" dirty="0" smtClean="0"/>
              <a:t>Eat together</a:t>
            </a:r>
          </a:p>
          <a:p>
            <a:pPr marL="457200" indent="-457200">
              <a:buFont typeface="Arial" panose="020B0604020202020204" pitchFamily="34" charset="0"/>
              <a:buChar char="•"/>
            </a:pPr>
            <a:endParaRPr lang="en-US" dirty="0"/>
          </a:p>
        </p:txBody>
      </p:sp>
      <p:sp>
        <p:nvSpPr>
          <p:cNvPr id="4" name="Content Placeholder 3"/>
          <p:cNvSpPr>
            <a:spLocks noGrp="1"/>
          </p:cNvSpPr>
          <p:nvPr>
            <p:ph idx="15"/>
          </p:nvPr>
        </p:nvSpPr>
        <p:spPr/>
        <p:txBody>
          <a:bodyPr/>
          <a:lstStyle/>
          <a:p>
            <a:endParaRPr lang="en-US"/>
          </a:p>
        </p:txBody>
      </p:sp>
      <p:sp>
        <p:nvSpPr>
          <p:cNvPr id="5" name="Content Placeholder 4"/>
          <p:cNvSpPr>
            <a:spLocks noGrp="1"/>
          </p:cNvSpPr>
          <p:nvPr>
            <p:ph idx="16"/>
          </p:nvPr>
        </p:nvSpPr>
        <p:spPr/>
        <p:txBody>
          <a:bodyPr/>
          <a:lstStyle/>
          <a:p>
            <a:r>
              <a:rPr lang="en-US" dirty="0" smtClean="0"/>
              <a:t>Teamwork</a:t>
            </a:r>
            <a:endParaRPr lang="en-US" dirty="0"/>
          </a:p>
        </p:txBody>
      </p:sp>
    </p:spTree>
    <p:extLst>
      <p:ext uri="{BB962C8B-B14F-4D97-AF65-F5344CB8AC3E}">
        <p14:creationId xmlns:p14="http://schemas.microsoft.com/office/powerpoint/2010/main" val="3675539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p:txBody>
          <a:bodyPr/>
          <a:lstStyle/>
          <a:p>
            <a:r>
              <a:rPr lang="en-US" dirty="0" smtClean="0"/>
              <a:t>Mentors</a:t>
            </a:r>
          </a:p>
          <a:p>
            <a:pPr marL="457200" lvl="1" indent="-457200">
              <a:buFont typeface="Arial" panose="020B0604020202020204" pitchFamily="34" charset="0"/>
              <a:buChar char="•"/>
            </a:pPr>
            <a:r>
              <a:rPr lang="en-US" dirty="0" smtClean="0"/>
              <a:t>Engage faculty in the College</a:t>
            </a:r>
          </a:p>
          <a:p>
            <a:pPr marL="457200" lvl="1" indent="-457200">
              <a:buFont typeface="Arial" panose="020B0604020202020204" pitchFamily="34" charset="0"/>
              <a:buChar char="•"/>
            </a:pPr>
            <a:r>
              <a:rPr lang="en-US" dirty="0" smtClean="0"/>
              <a:t>Meet professionals who provide input on resume development</a:t>
            </a:r>
          </a:p>
          <a:p>
            <a:pPr marL="457200" lvl="1" indent="-457200">
              <a:buFont typeface="Arial" panose="020B0604020202020204" pitchFamily="34" charset="0"/>
              <a:buChar char="•"/>
            </a:pPr>
            <a:r>
              <a:rPr lang="en-US" dirty="0" smtClean="0"/>
              <a:t>Interest in research</a:t>
            </a:r>
          </a:p>
          <a:p>
            <a:pPr marL="457200" lvl="1" indent="-457200">
              <a:buFont typeface="Arial" panose="020B0604020202020204" pitchFamily="34" charset="0"/>
              <a:buChar char="•"/>
            </a:pPr>
            <a:endParaRPr lang="en-US" dirty="0"/>
          </a:p>
        </p:txBody>
      </p:sp>
      <p:sp>
        <p:nvSpPr>
          <p:cNvPr id="4" name="Content Placeholder 3"/>
          <p:cNvSpPr>
            <a:spLocks noGrp="1"/>
          </p:cNvSpPr>
          <p:nvPr>
            <p:ph idx="15"/>
          </p:nvPr>
        </p:nvSpPr>
        <p:spPr/>
        <p:txBody>
          <a:bodyPr/>
          <a:lstStyle/>
          <a:p>
            <a:endParaRPr lang="en-US"/>
          </a:p>
        </p:txBody>
      </p:sp>
      <p:sp>
        <p:nvSpPr>
          <p:cNvPr id="5" name="Content Placeholder 4"/>
          <p:cNvSpPr>
            <a:spLocks noGrp="1"/>
          </p:cNvSpPr>
          <p:nvPr>
            <p:ph idx="16"/>
          </p:nvPr>
        </p:nvSpPr>
        <p:spPr/>
        <p:txBody>
          <a:bodyPr/>
          <a:lstStyle/>
          <a:p>
            <a:r>
              <a:rPr lang="en-US" dirty="0" smtClean="0"/>
              <a:t>Professionalism</a:t>
            </a:r>
            <a:endParaRPr lang="en-US" dirty="0"/>
          </a:p>
        </p:txBody>
      </p:sp>
      <p:pic>
        <p:nvPicPr>
          <p:cNvPr id="6" name="Picture Placeholder 11"/>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734" t="294" r="45318" b="-294"/>
          <a:stretch/>
        </p:blipFill>
        <p:spPr>
          <a:prstGeom prst="rect">
            <a:avLst/>
          </a:prstGeom>
        </p:spPr>
      </p:pic>
    </p:spTree>
    <p:extLst>
      <p:ext uri="{BB962C8B-B14F-4D97-AF65-F5344CB8AC3E}">
        <p14:creationId xmlns:p14="http://schemas.microsoft.com/office/powerpoint/2010/main" val="2901936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a:spLocks noGrp="1"/>
          </p:cNvSpPr>
          <p:nvPr>
            <p:ph idx="13"/>
          </p:nvPr>
        </p:nvSpPr>
        <p:spPr>
          <a:xfrm>
            <a:off x="3980748" y="1769915"/>
            <a:ext cx="4995781" cy="4525963"/>
          </a:xfrm>
        </p:spPr>
        <p:txBody>
          <a:bodyPr/>
          <a:lstStyle/>
          <a:p>
            <a:r>
              <a:rPr lang="en-US" b="1" dirty="0" smtClean="0"/>
              <a:t>Experiential Learning</a:t>
            </a:r>
          </a:p>
          <a:p>
            <a:pPr marL="342900" lvl="0" indent="-342900">
              <a:buFont typeface="Arial"/>
              <a:buChar char="•"/>
            </a:pPr>
            <a:r>
              <a:rPr lang="en-US" sz="2000" dirty="0" smtClean="0">
                <a:solidFill>
                  <a:schemeClr val="tx1"/>
                </a:solidFill>
              </a:rPr>
              <a:t>Lead activities</a:t>
            </a:r>
          </a:p>
          <a:p>
            <a:pPr marL="342900" lvl="0" indent="-342900">
              <a:buFont typeface="Arial"/>
              <a:buChar char="•"/>
            </a:pPr>
            <a:r>
              <a:rPr lang="en-US" sz="2000" dirty="0" smtClean="0">
                <a:solidFill>
                  <a:schemeClr val="tx1"/>
                </a:solidFill>
              </a:rPr>
              <a:t>Weekly training with collaborative brainstorming</a:t>
            </a:r>
            <a:endParaRPr lang="en-US" sz="2000" dirty="0">
              <a:solidFill>
                <a:schemeClr val="tx1"/>
              </a:solidFill>
            </a:endParaRPr>
          </a:p>
          <a:p>
            <a:pPr marL="342900" lvl="0" indent="-342900">
              <a:buFont typeface="Arial"/>
              <a:buChar char="•"/>
            </a:pPr>
            <a:r>
              <a:rPr lang="en-US" sz="2000" dirty="0">
                <a:solidFill>
                  <a:schemeClr val="tx1"/>
                </a:solidFill>
              </a:rPr>
              <a:t>P</a:t>
            </a:r>
            <a:r>
              <a:rPr lang="en-US" sz="2000" dirty="0" smtClean="0">
                <a:solidFill>
                  <a:schemeClr val="tx1"/>
                </a:solidFill>
              </a:rPr>
              <a:t>rompted individual reflection on self and others</a:t>
            </a:r>
          </a:p>
          <a:p>
            <a:pPr marL="342900" lvl="0" indent="-342900">
              <a:buFont typeface="Arial"/>
              <a:buChar char="•"/>
            </a:pPr>
            <a:r>
              <a:rPr lang="en-US" sz="2000" dirty="0" smtClean="0">
                <a:solidFill>
                  <a:schemeClr val="tx1"/>
                </a:solidFill>
              </a:rPr>
              <a:t>Whole-group debriefing: what worked well, what didn’t, how can we do better?</a:t>
            </a:r>
          </a:p>
          <a:p>
            <a:pPr marL="342900" lvl="0" indent="-342900">
              <a:buFont typeface="Arial"/>
              <a:buChar char="•"/>
            </a:pPr>
            <a:r>
              <a:rPr lang="en-US" sz="2000" dirty="0" smtClean="0">
                <a:solidFill>
                  <a:schemeClr val="tx1"/>
                </a:solidFill>
              </a:rPr>
              <a:t>Ongoing and diverse opportunities for facilitating dialogue, managing small group dynamics, teaching, leadership inside and outside the classroom</a:t>
            </a:r>
          </a:p>
          <a:p>
            <a:pPr marL="342900" lvl="0" indent="-342900">
              <a:buFont typeface="Arial"/>
              <a:buChar char="•"/>
            </a:pPr>
            <a:endParaRPr lang="en-US" sz="2000" dirty="0" smtClean="0">
              <a:solidFill>
                <a:schemeClr val="tx1"/>
              </a:solidFill>
            </a:endParaRPr>
          </a:p>
          <a:p>
            <a:pPr marL="342900" lvl="0" indent="-342900">
              <a:buFont typeface="Arial"/>
              <a:buChar char="•"/>
            </a:pPr>
            <a:endParaRPr lang="en-US" sz="2000" dirty="0" smtClean="0">
              <a:solidFill>
                <a:schemeClr val="tx1"/>
              </a:solidFill>
            </a:endParaRPr>
          </a:p>
          <a:p>
            <a:pPr marL="342900" lvl="0" indent="-342900">
              <a:buFont typeface="Arial"/>
              <a:buChar char="•"/>
            </a:pPr>
            <a:endParaRPr lang="en-US" sz="2000" dirty="0" smtClean="0">
              <a:solidFill>
                <a:schemeClr val="tx1"/>
              </a:solidFill>
            </a:endParaRPr>
          </a:p>
          <a:p>
            <a:pPr marL="342900" lvl="0" indent="-342900">
              <a:buFont typeface="Arial"/>
              <a:buChar char="•"/>
            </a:pPr>
            <a:endParaRPr lang="en-US" sz="2000" dirty="0" smtClean="0">
              <a:solidFill>
                <a:schemeClr val="tx1"/>
              </a:solidFill>
            </a:endParaRPr>
          </a:p>
          <a:p>
            <a:pPr marL="342900" lvl="0" indent="-342900">
              <a:buFont typeface="Arial"/>
              <a:buChar char="•"/>
            </a:pPr>
            <a:endParaRPr lang="en-US" sz="2000" dirty="0">
              <a:solidFill>
                <a:schemeClr val="tx1"/>
              </a:solidFill>
            </a:endParaRPr>
          </a:p>
        </p:txBody>
      </p:sp>
      <p:pic>
        <p:nvPicPr>
          <p:cNvPr id="5" name="Picture 4"/>
          <p:cNvPicPr>
            <a:picLocks noChangeAspect="1"/>
          </p:cNvPicPr>
          <p:nvPr/>
        </p:nvPicPr>
        <p:blipFill>
          <a:blip r:embed="rId2"/>
          <a:stretch>
            <a:fillRect/>
          </a:stretch>
        </p:blipFill>
        <p:spPr>
          <a:xfrm>
            <a:off x="426072" y="1735846"/>
            <a:ext cx="3479077" cy="4635622"/>
          </a:xfrm>
          <a:prstGeom prst="rect">
            <a:avLst/>
          </a:prstGeom>
        </p:spPr>
      </p:pic>
    </p:spTree>
    <p:extLst>
      <p:ext uri="{BB962C8B-B14F-4D97-AF65-F5344CB8AC3E}">
        <p14:creationId xmlns:p14="http://schemas.microsoft.com/office/powerpoint/2010/main" val="1119658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905" t="8323" r="12857" b="5160"/>
          <a:stretch/>
        </p:blipFill>
        <p:spPr>
          <a:xfrm>
            <a:off x="4456546" y="2995748"/>
            <a:ext cx="4609082" cy="3851679"/>
          </a:xfrm>
          <a:prstGeom prst="roundRect">
            <a:avLst/>
          </a:prstGeom>
        </p:spPr>
      </p:pic>
      <p:sp>
        <p:nvSpPr>
          <p:cNvPr id="3" name="Content Placeholder 2"/>
          <p:cNvSpPr>
            <a:spLocks noGrp="1"/>
          </p:cNvSpPr>
          <p:nvPr>
            <p:ph idx="13"/>
          </p:nvPr>
        </p:nvSpPr>
        <p:spPr>
          <a:xfrm>
            <a:off x="746930" y="1830387"/>
            <a:ext cx="4460796" cy="4525963"/>
          </a:xfrm>
        </p:spPr>
        <p:txBody>
          <a:bodyPr/>
          <a:lstStyle/>
          <a:p>
            <a:r>
              <a:rPr lang="en-US" sz="2800" dirty="0" smtClean="0"/>
              <a:t>Peer Mentors are asked to create a biography.</a:t>
            </a:r>
          </a:p>
          <a:p>
            <a:pPr marL="514350" indent="-514350">
              <a:buAutoNum type="arabicPeriod"/>
            </a:pPr>
            <a:r>
              <a:rPr lang="en-US" sz="2800" dirty="0" smtClean="0"/>
              <a:t>Practice writing a personal biography</a:t>
            </a:r>
          </a:p>
          <a:p>
            <a:pPr marL="514350" indent="-514350">
              <a:buAutoNum type="arabicPeriod"/>
            </a:pPr>
            <a:r>
              <a:rPr lang="en-US" sz="2800" dirty="0" smtClean="0"/>
              <a:t>Used to introduce PM’s to their students</a:t>
            </a:r>
          </a:p>
          <a:p>
            <a:pPr marL="514350" indent="-514350">
              <a:buAutoNum type="arabicPeriod"/>
            </a:pPr>
            <a:r>
              <a:rPr lang="en-US" sz="2800" dirty="0" smtClean="0"/>
              <a:t>Documents their service as a PM</a:t>
            </a:r>
            <a:endParaRPr lang="en-US" sz="2800" dirty="0"/>
          </a:p>
        </p:txBody>
      </p:sp>
      <p:sp>
        <p:nvSpPr>
          <p:cNvPr id="4" name="Content Placeholder 3"/>
          <p:cNvSpPr>
            <a:spLocks noGrp="1"/>
          </p:cNvSpPr>
          <p:nvPr>
            <p:ph idx="15"/>
          </p:nvPr>
        </p:nvSpPr>
        <p:spPr/>
        <p:txBody>
          <a:bodyPr/>
          <a:lstStyle/>
          <a:p>
            <a:endParaRPr lang="en-US"/>
          </a:p>
        </p:txBody>
      </p:sp>
      <p:sp>
        <p:nvSpPr>
          <p:cNvPr id="5" name="Content Placeholder 4"/>
          <p:cNvSpPr>
            <a:spLocks noGrp="1"/>
          </p:cNvSpPr>
          <p:nvPr>
            <p:ph idx="16"/>
          </p:nvPr>
        </p:nvSpPr>
        <p:spPr/>
        <p:txBody>
          <a:bodyPr/>
          <a:lstStyle/>
          <a:p>
            <a:r>
              <a:rPr lang="en-US" dirty="0" smtClean="0"/>
              <a:t>Meet our Peer Mentors</a:t>
            </a:r>
          </a:p>
          <a:p>
            <a:r>
              <a:rPr lang="en-US" dirty="0" smtClean="0"/>
              <a:t>Webpage</a:t>
            </a:r>
            <a:endParaRPr lang="en-US" dirty="0"/>
          </a:p>
        </p:txBody>
      </p:sp>
    </p:spTree>
    <p:extLst>
      <p:ext uri="{BB962C8B-B14F-4D97-AF65-F5344CB8AC3E}">
        <p14:creationId xmlns:p14="http://schemas.microsoft.com/office/powerpoint/2010/main" val="1444308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132763"/>
            <a:ext cx="9144001" cy="5527343"/>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r>
              <a:rPr lang="en-US" sz="4400" dirty="0" smtClean="0">
                <a:solidFill>
                  <a:srgbClr val="000000"/>
                </a:solidFill>
                <a:cs typeface="Arial"/>
              </a:rPr>
              <a:t>Jeff Hattey</a:t>
            </a:r>
          </a:p>
          <a:p>
            <a:pPr algn="ctr">
              <a:lnSpc>
                <a:spcPct val="120000"/>
              </a:lnSpc>
            </a:pPr>
            <a:endParaRPr lang="en-US" sz="2800" dirty="0" smtClean="0">
              <a:solidFill>
                <a:srgbClr val="000000"/>
              </a:solidFill>
              <a:cs typeface="Arial"/>
            </a:endParaRPr>
          </a:p>
          <a:p>
            <a:pPr algn="ctr"/>
            <a:r>
              <a:rPr lang="en-US" sz="2800" b="0" dirty="0" smtClean="0">
                <a:solidFill>
                  <a:srgbClr val="000000"/>
                </a:solidFill>
                <a:cs typeface="Arial"/>
              </a:rPr>
              <a:t>Professor and Assistant Dean, </a:t>
            </a:r>
          </a:p>
          <a:p>
            <a:pPr algn="ctr"/>
            <a:r>
              <a:rPr lang="en-US" sz="2800" b="0" dirty="0" smtClean="0">
                <a:solidFill>
                  <a:srgbClr val="000000"/>
                </a:solidFill>
                <a:cs typeface="Arial"/>
              </a:rPr>
              <a:t>College of Food, Agricultural </a:t>
            </a:r>
          </a:p>
          <a:p>
            <a:pPr algn="ctr"/>
            <a:r>
              <a:rPr lang="en-US" sz="2800" b="0" dirty="0" smtClean="0">
                <a:solidFill>
                  <a:srgbClr val="000000"/>
                </a:solidFill>
                <a:cs typeface="Arial"/>
              </a:rPr>
              <a:t>and Environmental Sciences</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3" name="TextBox 2"/>
          <p:cNvSpPr txBox="1"/>
          <p:nvPr/>
        </p:nvSpPr>
        <p:spPr>
          <a:xfrm>
            <a:off x="6209731" y="6100549"/>
            <a:ext cx="2688609" cy="430887"/>
          </a:xfrm>
          <a:prstGeom prst="rect">
            <a:avLst/>
          </a:prstGeom>
          <a:noFill/>
        </p:spPr>
        <p:txBody>
          <a:bodyPr wrap="square" rtlCol="0">
            <a:spAutoFit/>
          </a:bodyPr>
          <a:lstStyle/>
          <a:p>
            <a:r>
              <a:rPr lang="en-US" sz="2200" dirty="0" smtClean="0">
                <a:solidFill>
                  <a:srgbClr val="000000"/>
                </a:solidFill>
              </a:rPr>
              <a:t>#</a:t>
            </a:r>
            <a:r>
              <a:rPr lang="en-US" sz="2200" dirty="0" err="1" smtClean="0">
                <a:solidFill>
                  <a:srgbClr val="000000"/>
                </a:solidFill>
              </a:rPr>
              <a:t>FYConference</a:t>
            </a:r>
            <a:endParaRPr lang="en-US" sz="2200" dirty="0">
              <a:solidFill>
                <a:srgbClr val="000000"/>
              </a:solidFill>
            </a:endParaRPr>
          </a:p>
        </p:txBody>
      </p:sp>
    </p:spTree>
    <p:extLst>
      <p:ext uri="{BB962C8B-B14F-4D97-AF65-F5344CB8AC3E}">
        <p14:creationId xmlns:p14="http://schemas.microsoft.com/office/powerpoint/2010/main" val="1770668934"/>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a:xfrm>
            <a:off x="4137592" y="1839096"/>
            <a:ext cx="4701503" cy="4525963"/>
          </a:xfrm>
        </p:spPr>
        <p:txBody>
          <a:bodyPr/>
          <a:lstStyle/>
          <a:p>
            <a:r>
              <a:rPr lang="en-US" sz="2000" dirty="0"/>
              <a:t>Leadership, Personality, etc.</a:t>
            </a:r>
          </a:p>
          <a:p>
            <a:pPr marL="342900" lvl="1" indent="-342900">
              <a:buFont typeface="Arial" panose="020B0604020202020204" pitchFamily="34" charset="0"/>
              <a:buChar char="•"/>
            </a:pPr>
            <a:r>
              <a:rPr lang="en-US" sz="2000" dirty="0" err="1"/>
              <a:t>StrengthsQuest</a:t>
            </a:r>
            <a:r>
              <a:rPr lang="en-US" sz="2000" dirty="0"/>
              <a:t>, VIA Strengths, MBTI</a:t>
            </a:r>
          </a:p>
          <a:p>
            <a:r>
              <a:rPr lang="en-US" sz="2000" dirty="0"/>
              <a:t>Career</a:t>
            </a:r>
          </a:p>
          <a:p>
            <a:pPr marL="342900" lvl="1" indent="-342900">
              <a:buFont typeface="Arial" panose="020B0604020202020204" pitchFamily="34" charset="0"/>
              <a:buChar char="•"/>
            </a:pPr>
            <a:r>
              <a:rPr lang="en-US" sz="2000" dirty="0"/>
              <a:t>Resume and interviewing</a:t>
            </a:r>
          </a:p>
          <a:p>
            <a:r>
              <a:rPr lang="en-US" sz="2000" dirty="0"/>
              <a:t>Cultural diversity </a:t>
            </a:r>
          </a:p>
          <a:p>
            <a:pPr marL="342900" lvl="1" indent="-342900">
              <a:buFont typeface="Arial" panose="020B0604020202020204" pitchFamily="34" charset="0"/>
              <a:buChar char="•"/>
            </a:pPr>
            <a:r>
              <a:rPr lang="en-US" sz="2000" dirty="0"/>
              <a:t>Intercultural mentoring</a:t>
            </a:r>
          </a:p>
          <a:p>
            <a:r>
              <a:rPr lang="en-US" sz="2000" dirty="0" smtClean="0"/>
              <a:t>Educational </a:t>
            </a:r>
            <a:r>
              <a:rPr lang="en-US" sz="2000" dirty="0"/>
              <a:t>growth</a:t>
            </a:r>
          </a:p>
          <a:p>
            <a:pPr marL="342900" lvl="1" indent="-342900">
              <a:buFont typeface="Arial" panose="020B0604020202020204" pitchFamily="34" charset="0"/>
              <a:buChar char="•"/>
            </a:pPr>
            <a:r>
              <a:rPr lang="en-US" sz="2000" dirty="0"/>
              <a:t>Recognizing and reflecting on stages of cognitive development</a:t>
            </a:r>
          </a:p>
          <a:p>
            <a:r>
              <a:rPr lang="en-US" sz="2000" dirty="0"/>
              <a:t>Psychosocial</a:t>
            </a:r>
          </a:p>
          <a:p>
            <a:pPr marL="342900" lvl="1" indent="-342900">
              <a:buFont typeface="Arial" panose="020B0604020202020204" pitchFamily="34" charset="0"/>
              <a:buChar char="•"/>
            </a:pPr>
            <a:r>
              <a:rPr lang="en-US" sz="2000" dirty="0"/>
              <a:t>Identifying students in distress</a:t>
            </a:r>
          </a:p>
          <a:p>
            <a:pPr marL="457200" indent="-457200">
              <a:buFont typeface="Arial" panose="020B0604020202020204" pitchFamily="34" charset="0"/>
              <a:buChar char="•"/>
            </a:pPr>
            <a:endParaRPr lang="en-US" sz="2000" dirty="0" smtClean="0"/>
          </a:p>
          <a:p>
            <a:pPr marL="457200" indent="-457200">
              <a:buFont typeface="Arial" panose="020B0604020202020204" pitchFamily="34" charset="0"/>
              <a:buChar char="•"/>
            </a:pPr>
            <a:endParaRPr lang="en-US" sz="2000" dirty="0"/>
          </a:p>
        </p:txBody>
      </p:sp>
      <p:sp>
        <p:nvSpPr>
          <p:cNvPr id="4" name="Content Placeholder 3"/>
          <p:cNvSpPr>
            <a:spLocks noGrp="1"/>
          </p:cNvSpPr>
          <p:nvPr>
            <p:ph idx="15"/>
          </p:nvPr>
        </p:nvSpPr>
        <p:spPr/>
        <p:txBody>
          <a:bodyPr/>
          <a:lstStyle/>
          <a:p>
            <a:endParaRPr lang="en-US"/>
          </a:p>
        </p:txBody>
      </p:sp>
      <p:sp>
        <p:nvSpPr>
          <p:cNvPr id="5" name="Content Placeholder 4"/>
          <p:cNvSpPr>
            <a:spLocks noGrp="1"/>
          </p:cNvSpPr>
          <p:nvPr>
            <p:ph idx="16"/>
          </p:nvPr>
        </p:nvSpPr>
        <p:spPr/>
        <p:txBody>
          <a:bodyPr/>
          <a:lstStyle/>
          <a:p>
            <a:r>
              <a:rPr lang="en-US" dirty="0" smtClean="0"/>
              <a:t>Leadership</a:t>
            </a:r>
            <a:endParaRPr lang="en-US" dirty="0"/>
          </a:p>
        </p:txBody>
      </p:sp>
      <p:pic>
        <p:nvPicPr>
          <p:cNvPr id="6" name="Picture Placeholder 5"/>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644" t="-3375" r="46258" b="3375"/>
          <a:stretch/>
        </p:blipFill>
        <p:spPr>
          <a:xfrm rot="10800000">
            <a:off x="0" y="923936"/>
            <a:ext cx="3883850" cy="5934064"/>
          </a:xfrm>
          <a:prstGeom prst="rect">
            <a:avLst/>
          </a:prstGeom>
        </p:spPr>
      </p:pic>
    </p:spTree>
    <p:extLst>
      <p:ext uri="{BB962C8B-B14F-4D97-AF65-F5344CB8AC3E}">
        <p14:creationId xmlns:p14="http://schemas.microsoft.com/office/powerpoint/2010/main" val="496648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132763"/>
            <a:ext cx="9144001" cy="5527343"/>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r>
              <a:rPr lang="en-US" sz="4400" dirty="0" smtClean="0">
                <a:solidFill>
                  <a:schemeClr val="tx2"/>
                </a:solidFill>
                <a:latin typeface="Arial"/>
                <a:cs typeface="Arial"/>
              </a:rPr>
              <a:t>Lindsay McGory</a:t>
            </a:r>
          </a:p>
          <a:p>
            <a:pPr algn="ctr">
              <a:lnSpc>
                <a:spcPct val="120000"/>
              </a:lnSpc>
            </a:pPr>
            <a:endParaRPr lang="en-US" sz="2800" dirty="0" smtClean="0">
              <a:solidFill>
                <a:schemeClr val="tx2"/>
              </a:solidFill>
              <a:latin typeface="Arial"/>
              <a:cs typeface="Arial"/>
            </a:endParaRPr>
          </a:p>
          <a:p>
            <a:pPr algn="ctr">
              <a:lnSpc>
                <a:spcPct val="120000"/>
              </a:lnSpc>
            </a:pPr>
            <a:r>
              <a:rPr lang="en-US" sz="2800" b="0" dirty="0" smtClean="0">
                <a:solidFill>
                  <a:schemeClr val="tx2"/>
                </a:solidFill>
                <a:latin typeface="Arial"/>
                <a:cs typeface="Arial"/>
              </a:rPr>
              <a:t>Academic Counselor</a:t>
            </a:r>
          </a:p>
          <a:p>
            <a:pPr algn="ctr">
              <a:lnSpc>
                <a:spcPct val="120000"/>
              </a:lnSpc>
            </a:pPr>
            <a:r>
              <a:rPr lang="en-US" sz="2800" b="0" dirty="0" smtClean="0">
                <a:solidFill>
                  <a:schemeClr val="tx2"/>
                </a:solidFill>
                <a:latin typeface="Arial"/>
                <a:cs typeface="Arial"/>
              </a:rPr>
              <a:t>Fisher College of Business</a:t>
            </a:r>
          </a:p>
          <a:p>
            <a:pPr algn="ctr"/>
            <a:r>
              <a:rPr lang="en-US" sz="2800" b="0" dirty="0" smtClean="0">
                <a:solidFill>
                  <a:schemeClr val="tx2"/>
                </a:solidFill>
                <a:latin typeface="Arial"/>
                <a:cs typeface="Arial"/>
              </a:rPr>
              <a:t/>
            </a:r>
            <a:br>
              <a:rPr lang="en-US" sz="2800" b="0" dirty="0" smtClean="0">
                <a:solidFill>
                  <a:schemeClr val="tx2"/>
                </a:solidFill>
                <a:latin typeface="Arial"/>
                <a:cs typeface="Arial"/>
              </a:rPr>
            </a:br>
            <a:r>
              <a:rPr lang="en-US" sz="3000" b="0" dirty="0" smtClean="0">
                <a:solidFill>
                  <a:schemeClr val="tx2"/>
                </a:solidFill>
                <a:latin typeface="Arial"/>
                <a:cs typeface="Arial"/>
              </a:rPr>
              <a:t>	</a:t>
            </a:r>
            <a:endParaRPr lang="en-US" sz="3000" b="0" dirty="0">
              <a:solidFill>
                <a:schemeClr val="tx2"/>
              </a:solidFill>
              <a:latin typeface="Arial"/>
              <a:cs typeface="Arial"/>
            </a:endParaRPr>
          </a:p>
        </p:txBody>
      </p:sp>
      <p:sp>
        <p:nvSpPr>
          <p:cNvPr id="3" name="TextBox 2"/>
          <p:cNvSpPr txBox="1"/>
          <p:nvPr/>
        </p:nvSpPr>
        <p:spPr>
          <a:xfrm>
            <a:off x="6209732" y="6100555"/>
            <a:ext cx="2688609" cy="430887"/>
          </a:xfrm>
          <a:prstGeom prst="rect">
            <a:avLst/>
          </a:prstGeom>
          <a:noFill/>
        </p:spPr>
        <p:txBody>
          <a:bodyPr wrap="square" rtlCol="0">
            <a:spAutoFit/>
          </a:bodyPr>
          <a:lstStyle/>
          <a:p>
            <a:r>
              <a:rPr lang="en-US" sz="2200" dirty="0" smtClean="0">
                <a:solidFill>
                  <a:schemeClr val="tx2"/>
                </a:solidFill>
              </a:rPr>
              <a:t>#</a:t>
            </a:r>
            <a:r>
              <a:rPr lang="en-US" sz="2200" dirty="0" err="1" smtClean="0">
                <a:solidFill>
                  <a:schemeClr val="tx2"/>
                </a:solidFill>
              </a:rPr>
              <a:t>FYConference</a:t>
            </a:r>
            <a:endParaRPr lang="en-US" sz="2200" dirty="0">
              <a:solidFill>
                <a:schemeClr val="tx2"/>
              </a:solidFill>
            </a:endParaRPr>
          </a:p>
        </p:txBody>
      </p:sp>
    </p:spTree>
    <p:extLst>
      <p:ext uri="{BB962C8B-B14F-4D97-AF65-F5344CB8AC3E}">
        <p14:creationId xmlns:p14="http://schemas.microsoft.com/office/powerpoint/2010/main" val="2783079014"/>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1074761" y="917817"/>
            <a:ext cx="6759054"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0000"/>
                </a:solidFill>
              </a:rPr>
              <a:t>Fisher Peer Advisor </a:t>
            </a:r>
            <a:r>
              <a:rPr lang="en-US" sz="3600" b="1" dirty="0" smtClean="0">
                <a:solidFill>
                  <a:srgbClr val="000000"/>
                </a:solidFill>
              </a:rPr>
              <a:t>Program</a:t>
            </a:r>
          </a:p>
          <a:p>
            <a:r>
              <a:rPr lang="en-US" sz="3600" b="1" dirty="0" smtClean="0">
                <a:solidFill>
                  <a:srgbClr val="000000"/>
                </a:solidFill>
              </a:rPr>
              <a:t>History and Mission</a:t>
            </a:r>
          </a:p>
        </p:txBody>
      </p:sp>
      <p:sp>
        <p:nvSpPr>
          <p:cNvPr id="7" name="Content Placeholder 2"/>
          <p:cNvSpPr>
            <a:spLocks noGrp="1"/>
          </p:cNvSpPr>
          <p:nvPr/>
        </p:nvSpPr>
        <p:spPr>
          <a:xfrm>
            <a:off x="883692" y="2850655"/>
            <a:ext cx="7455090" cy="35637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solidFill>
                  <a:schemeClr val="tx2"/>
                </a:solidFill>
              </a:rPr>
              <a:t>Started in 2004</a:t>
            </a:r>
          </a:p>
          <a:p>
            <a:r>
              <a:rPr lang="en-US" sz="2800" dirty="0" smtClean="0">
                <a:solidFill>
                  <a:schemeClr val="tx2"/>
                </a:solidFill>
              </a:rPr>
              <a:t>Mission: Provide knowledge and resources to foster academic and professional success.  Peers serve as role models and mentors for academic, co-curricular and leadership involvement.</a:t>
            </a:r>
            <a:endParaRPr lang="en-US" sz="2800" dirty="0">
              <a:solidFill>
                <a:schemeClr val="tx2"/>
              </a:solidFill>
            </a:endParaRPr>
          </a:p>
        </p:txBody>
      </p:sp>
    </p:spTree>
    <p:extLst>
      <p:ext uri="{BB962C8B-B14F-4D97-AF65-F5344CB8AC3E}">
        <p14:creationId xmlns:p14="http://schemas.microsoft.com/office/powerpoint/2010/main" val="970487341"/>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nvSpPr>
        <p:spPr>
          <a:xfrm>
            <a:off x="395785" y="2511172"/>
            <a:ext cx="8475259" cy="4135287"/>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457200"/>
            <a:r>
              <a:rPr lang="en-US" dirty="0">
                <a:solidFill>
                  <a:schemeClr val="tx2"/>
                </a:solidFill>
              </a:rPr>
              <a:t>Co-instruct </a:t>
            </a:r>
            <a:r>
              <a:rPr lang="en-US" dirty="0" smtClean="0">
                <a:solidFill>
                  <a:schemeClr val="tx2"/>
                </a:solidFill>
              </a:rPr>
              <a:t>class (BA 1100 (NFYS and Transfer), BA 1101 (campus change) and BA 1200 (major change)</a:t>
            </a:r>
          </a:p>
          <a:p>
            <a:pPr marL="514350" indent="-457200"/>
            <a:r>
              <a:rPr lang="en-US" dirty="0" smtClean="0">
                <a:solidFill>
                  <a:schemeClr val="tx2"/>
                </a:solidFill>
              </a:rPr>
              <a:t>Hold office hours </a:t>
            </a:r>
          </a:p>
          <a:p>
            <a:pPr marL="514350" indent="-457200"/>
            <a:r>
              <a:rPr lang="en-US" dirty="0" smtClean="0">
                <a:solidFill>
                  <a:schemeClr val="tx2"/>
                </a:solidFill>
              </a:rPr>
              <a:t>Introduce </a:t>
            </a:r>
            <a:r>
              <a:rPr lang="en-US" dirty="0">
                <a:solidFill>
                  <a:schemeClr val="tx2"/>
                </a:solidFill>
              </a:rPr>
              <a:t>students to </a:t>
            </a:r>
            <a:r>
              <a:rPr lang="en-US" dirty="0" smtClean="0">
                <a:solidFill>
                  <a:schemeClr val="tx2"/>
                </a:solidFill>
              </a:rPr>
              <a:t>resources </a:t>
            </a:r>
            <a:r>
              <a:rPr lang="en-US" dirty="0">
                <a:solidFill>
                  <a:schemeClr val="tx2"/>
                </a:solidFill>
              </a:rPr>
              <a:t>and enrichment opportunities</a:t>
            </a:r>
          </a:p>
          <a:p>
            <a:pPr marL="514350" indent="-457200"/>
            <a:r>
              <a:rPr lang="en-US" dirty="0">
                <a:solidFill>
                  <a:schemeClr val="tx2"/>
                </a:solidFill>
              </a:rPr>
              <a:t>Assist students in transition to college life </a:t>
            </a:r>
            <a:endParaRPr lang="en-US" dirty="0" smtClean="0">
              <a:solidFill>
                <a:schemeClr val="tx2"/>
              </a:solidFill>
            </a:endParaRPr>
          </a:p>
          <a:p>
            <a:pPr marL="514350" indent="-457200"/>
            <a:r>
              <a:rPr lang="en-US" dirty="0" smtClean="0">
                <a:solidFill>
                  <a:schemeClr val="tx2"/>
                </a:solidFill>
              </a:rPr>
              <a:t>Plan </a:t>
            </a:r>
            <a:r>
              <a:rPr lang="en-US" dirty="0">
                <a:solidFill>
                  <a:schemeClr val="tx2"/>
                </a:solidFill>
              </a:rPr>
              <a:t>and host events </a:t>
            </a:r>
            <a:endParaRPr lang="en-US" dirty="0" smtClean="0">
              <a:solidFill>
                <a:schemeClr val="tx2"/>
              </a:solidFill>
            </a:endParaRPr>
          </a:p>
          <a:p>
            <a:pPr marL="514350" indent="-457200"/>
            <a:r>
              <a:rPr lang="en-US" dirty="0" smtClean="0">
                <a:solidFill>
                  <a:schemeClr val="tx2"/>
                </a:solidFill>
              </a:rPr>
              <a:t>Increase </a:t>
            </a:r>
            <a:r>
              <a:rPr lang="en-US" dirty="0">
                <a:solidFill>
                  <a:schemeClr val="tx2"/>
                </a:solidFill>
              </a:rPr>
              <a:t>mentee’s sense of </a:t>
            </a:r>
            <a:r>
              <a:rPr lang="en-US" dirty="0" smtClean="0">
                <a:solidFill>
                  <a:schemeClr val="tx2"/>
                </a:solidFill>
              </a:rPr>
              <a:t>belonging</a:t>
            </a:r>
            <a:endParaRPr lang="en-US" sz="3600" dirty="0">
              <a:solidFill>
                <a:schemeClr val="tx2"/>
              </a:solidFill>
            </a:endParaRPr>
          </a:p>
        </p:txBody>
      </p:sp>
      <p:sp>
        <p:nvSpPr>
          <p:cNvPr id="4" name="Title 1"/>
          <p:cNvSpPr>
            <a:spLocks noGrp="1"/>
          </p:cNvSpPr>
          <p:nvPr/>
        </p:nvSpPr>
        <p:spPr>
          <a:xfrm>
            <a:off x="1074761" y="917817"/>
            <a:ext cx="6759054"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0000"/>
                </a:solidFill>
              </a:rPr>
              <a:t>Fisher Peer Advisor </a:t>
            </a:r>
            <a:r>
              <a:rPr lang="en-US" sz="3600" b="1" dirty="0" smtClean="0">
                <a:solidFill>
                  <a:srgbClr val="000000"/>
                </a:solidFill>
              </a:rPr>
              <a:t>Program</a:t>
            </a:r>
          </a:p>
          <a:p>
            <a:r>
              <a:rPr lang="en-US" sz="3600" b="1" dirty="0" smtClean="0">
                <a:solidFill>
                  <a:srgbClr val="000000"/>
                </a:solidFill>
              </a:rPr>
              <a:t>Role of Peer Advisors</a:t>
            </a:r>
          </a:p>
        </p:txBody>
      </p:sp>
    </p:spTree>
    <p:extLst>
      <p:ext uri="{BB962C8B-B14F-4D97-AF65-F5344CB8AC3E}">
        <p14:creationId xmlns:p14="http://schemas.microsoft.com/office/powerpoint/2010/main" val="69163296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1037230" y="902460"/>
            <a:ext cx="7096835" cy="14295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0000"/>
                </a:solidFill>
              </a:rPr>
              <a:t>Fisher Peer Advisor </a:t>
            </a:r>
            <a:r>
              <a:rPr lang="en-US" sz="3600" b="1" dirty="0" smtClean="0">
                <a:solidFill>
                  <a:srgbClr val="000000"/>
                </a:solidFill>
              </a:rPr>
              <a:t>Program</a:t>
            </a:r>
          </a:p>
          <a:p>
            <a:r>
              <a:rPr lang="en-US" sz="3600" b="1" dirty="0" smtClean="0">
                <a:solidFill>
                  <a:srgbClr val="000000"/>
                </a:solidFill>
              </a:rPr>
              <a:t>Who are the Peers?</a:t>
            </a:r>
            <a:endParaRPr lang="en-US" sz="3600" b="1" dirty="0">
              <a:solidFill>
                <a:srgbClr val="000000"/>
              </a:solidFill>
            </a:endParaRPr>
          </a:p>
        </p:txBody>
      </p:sp>
      <p:sp>
        <p:nvSpPr>
          <p:cNvPr id="7" name="Content Placeholder 2"/>
          <p:cNvSpPr>
            <a:spLocks noGrp="1"/>
          </p:cNvSpPr>
          <p:nvPr/>
        </p:nvSpPr>
        <p:spPr>
          <a:xfrm>
            <a:off x="900752" y="2332040"/>
            <a:ext cx="7438030" cy="3986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solidFill>
                  <a:schemeClr val="tx2"/>
                </a:solidFill>
              </a:rPr>
              <a:t>Currently 16 peer advisors serving over 1800 students</a:t>
            </a:r>
          </a:p>
          <a:p>
            <a:r>
              <a:rPr lang="en-US" sz="2800" dirty="0" smtClean="0">
                <a:solidFill>
                  <a:schemeClr val="tx2"/>
                </a:solidFill>
              </a:rPr>
              <a:t>Rank </a:t>
            </a:r>
            <a:r>
              <a:rPr lang="en-US" sz="2800" dirty="0">
                <a:solidFill>
                  <a:schemeClr val="tx2"/>
                </a:solidFill>
              </a:rPr>
              <a:t>3 or 4 with campus or Fisher </a:t>
            </a:r>
            <a:r>
              <a:rPr lang="en-US" sz="2800" dirty="0" smtClean="0">
                <a:solidFill>
                  <a:schemeClr val="tx2"/>
                </a:solidFill>
              </a:rPr>
              <a:t>involvement</a:t>
            </a:r>
          </a:p>
          <a:p>
            <a:r>
              <a:rPr lang="en-US" sz="2800" dirty="0" smtClean="0">
                <a:solidFill>
                  <a:schemeClr val="tx2"/>
                </a:solidFill>
              </a:rPr>
              <a:t>3.2 </a:t>
            </a:r>
            <a:r>
              <a:rPr lang="en-US" sz="2800" dirty="0">
                <a:solidFill>
                  <a:schemeClr val="tx2"/>
                </a:solidFill>
              </a:rPr>
              <a:t>GPA or higher</a:t>
            </a:r>
            <a:endParaRPr lang="en-US" dirty="0">
              <a:solidFill>
                <a:schemeClr val="tx2"/>
              </a:solidFill>
            </a:endParaRPr>
          </a:p>
          <a:p>
            <a:r>
              <a:rPr lang="en-US" sz="2800" dirty="0">
                <a:solidFill>
                  <a:schemeClr val="tx2"/>
                </a:solidFill>
              </a:rPr>
              <a:t>Paid by the hour </a:t>
            </a:r>
            <a:endParaRPr lang="en-US" sz="2800" dirty="0" smtClean="0">
              <a:solidFill>
                <a:schemeClr val="tx2"/>
              </a:solidFill>
            </a:endParaRPr>
          </a:p>
          <a:p>
            <a:pPr lvl="1"/>
            <a:r>
              <a:rPr lang="en-US" sz="2400" dirty="0" smtClean="0">
                <a:solidFill>
                  <a:schemeClr val="tx2"/>
                </a:solidFill>
              </a:rPr>
              <a:t>10 hours/week in autumn </a:t>
            </a:r>
          </a:p>
          <a:p>
            <a:pPr lvl="1"/>
            <a:r>
              <a:rPr lang="en-US" sz="2400" dirty="0" smtClean="0">
                <a:solidFill>
                  <a:schemeClr val="tx2"/>
                </a:solidFill>
              </a:rPr>
              <a:t>3-7 hours/week in spring</a:t>
            </a:r>
            <a:endParaRPr lang="en-US" sz="2400" dirty="0">
              <a:solidFill>
                <a:schemeClr val="tx2"/>
              </a:solidFill>
            </a:endParaRPr>
          </a:p>
          <a:p>
            <a:endParaRPr lang="en-US" dirty="0">
              <a:solidFill>
                <a:srgbClr val="000000"/>
              </a:solidFill>
            </a:endParaRPr>
          </a:p>
        </p:txBody>
      </p:sp>
    </p:spTree>
    <p:extLst>
      <p:ext uri="{BB962C8B-B14F-4D97-AF65-F5344CB8AC3E}">
        <p14:creationId xmlns:p14="http://schemas.microsoft.com/office/powerpoint/2010/main" val="2094671532"/>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fontScale="92500" lnSpcReduction="10000"/>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chemeClr val="tx2"/>
              </a:solidFill>
              <a:latin typeface="Arial"/>
              <a:cs typeface="Arial"/>
            </a:endParaRPr>
          </a:p>
          <a:p>
            <a:pPr algn="ctr">
              <a:lnSpc>
                <a:spcPct val="120000"/>
              </a:lnSpc>
            </a:pPr>
            <a:r>
              <a:rPr lang="en-US" sz="4400" dirty="0" smtClean="0">
                <a:solidFill>
                  <a:schemeClr val="tx2"/>
                </a:solidFill>
                <a:cs typeface="Arial"/>
              </a:rPr>
              <a:t>Jill Auxter</a:t>
            </a:r>
            <a:endParaRPr lang="en-US" sz="4400" dirty="0" smtClean="0">
              <a:solidFill>
                <a:schemeClr val="tx2"/>
              </a:solidFill>
              <a:latin typeface="Arial"/>
              <a:cs typeface="Arial"/>
            </a:endParaRPr>
          </a:p>
          <a:p>
            <a:pPr algn="ctr">
              <a:lnSpc>
                <a:spcPct val="120000"/>
              </a:lnSpc>
            </a:pPr>
            <a:endParaRPr lang="en-US" sz="2800" dirty="0" smtClean="0">
              <a:solidFill>
                <a:schemeClr val="tx2"/>
              </a:solidFill>
              <a:latin typeface="Arial"/>
              <a:cs typeface="Arial"/>
            </a:endParaRPr>
          </a:p>
          <a:p>
            <a:pPr algn="ctr">
              <a:lnSpc>
                <a:spcPct val="120000"/>
              </a:lnSpc>
            </a:pPr>
            <a:r>
              <a:rPr lang="en-US" sz="2800" b="0" dirty="0" smtClean="0">
                <a:solidFill>
                  <a:schemeClr val="tx2"/>
                </a:solidFill>
                <a:cs typeface="Arial"/>
              </a:rPr>
              <a:t>Academic Advisor </a:t>
            </a:r>
            <a:r>
              <a:rPr lang="en-US" sz="2800" b="0" dirty="0">
                <a:solidFill>
                  <a:schemeClr val="tx2"/>
                </a:solidFill>
                <a:cs typeface="Arial"/>
              </a:rPr>
              <a:t>and </a:t>
            </a:r>
            <a:endParaRPr lang="en-US" sz="2800" b="0" dirty="0" smtClean="0">
              <a:solidFill>
                <a:schemeClr val="tx2"/>
              </a:solidFill>
              <a:cs typeface="Arial"/>
            </a:endParaRPr>
          </a:p>
          <a:p>
            <a:pPr algn="ctr">
              <a:lnSpc>
                <a:spcPct val="120000"/>
              </a:lnSpc>
            </a:pPr>
            <a:r>
              <a:rPr lang="en-US" sz="2800" b="0" dirty="0" smtClean="0">
                <a:solidFill>
                  <a:schemeClr val="tx2"/>
                </a:solidFill>
                <a:cs typeface="Arial"/>
              </a:rPr>
              <a:t>First Year Experience Coordinator</a:t>
            </a:r>
          </a:p>
          <a:p>
            <a:pPr algn="ctr">
              <a:lnSpc>
                <a:spcPct val="120000"/>
              </a:lnSpc>
            </a:pPr>
            <a:r>
              <a:rPr lang="en-US" sz="2800" b="0" dirty="0" smtClean="0">
                <a:solidFill>
                  <a:schemeClr val="tx2"/>
                </a:solidFill>
                <a:latin typeface="Arial"/>
                <a:cs typeface="Arial"/>
              </a:rPr>
              <a:t>College of Nursing</a:t>
            </a:r>
            <a:br>
              <a:rPr lang="en-US" sz="2800" b="0" dirty="0" smtClean="0">
                <a:solidFill>
                  <a:schemeClr val="tx2"/>
                </a:solidFill>
                <a:latin typeface="Arial"/>
                <a:cs typeface="Arial"/>
              </a:rPr>
            </a:br>
            <a:r>
              <a:rPr lang="en-US" sz="3000" b="0" dirty="0" smtClean="0">
                <a:solidFill>
                  <a:schemeClr val="tx2"/>
                </a:solidFill>
                <a:latin typeface="Arial"/>
                <a:cs typeface="Arial"/>
              </a:rPr>
              <a:t>	</a:t>
            </a:r>
            <a:endParaRPr lang="en-US" sz="3000" b="0" dirty="0">
              <a:solidFill>
                <a:schemeClr val="tx2"/>
              </a:solidFill>
              <a:latin typeface="Arial"/>
              <a:cs typeface="Arial"/>
            </a:endParaRPr>
          </a:p>
        </p:txBody>
      </p:sp>
      <p:sp>
        <p:nvSpPr>
          <p:cNvPr id="2" name="TextBox 1"/>
          <p:cNvSpPr txBox="1"/>
          <p:nvPr/>
        </p:nvSpPr>
        <p:spPr>
          <a:xfrm>
            <a:off x="6209732" y="6100555"/>
            <a:ext cx="2688609" cy="430887"/>
          </a:xfrm>
          <a:prstGeom prst="rect">
            <a:avLst/>
          </a:prstGeom>
          <a:noFill/>
        </p:spPr>
        <p:txBody>
          <a:bodyPr wrap="square" rtlCol="0">
            <a:spAutoFit/>
          </a:bodyPr>
          <a:lstStyle/>
          <a:p>
            <a:r>
              <a:rPr lang="en-US" sz="2200" dirty="0" smtClean="0">
                <a:solidFill>
                  <a:schemeClr val="tx2"/>
                </a:solidFill>
              </a:rPr>
              <a:t>#</a:t>
            </a:r>
            <a:r>
              <a:rPr lang="en-US" sz="2200" dirty="0" err="1" smtClean="0">
                <a:solidFill>
                  <a:schemeClr val="tx2"/>
                </a:solidFill>
              </a:rPr>
              <a:t>FYConference</a:t>
            </a:r>
            <a:endParaRPr lang="en-US" sz="2200" dirty="0">
              <a:solidFill>
                <a:schemeClr val="tx2"/>
              </a:solidFill>
            </a:endParaRPr>
          </a:p>
        </p:txBody>
      </p:sp>
    </p:spTree>
    <p:extLst>
      <p:ext uri="{BB962C8B-B14F-4D97-AF65-F5344CB8AC3E}">
        <p14:creationId xmlns:p14="http://schemas.microsoft.com/office/powerpoint/2010/main" val="1531040575"/>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914401" y="1323833"/>
            <a:ext cx="7260608" cy="3643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Leadership and Mentoring Program (LAMP) </a:t>
            </a:r>
          </a:p>
          <a:p>
            <a:r>
              <a:rPr lang="en-US" b="1" dirty="0" smtClean="0">
                <a:solidFill>
                  <a:srgbClr val="000000"/>
                </a:solidFill>
              </a:rPr>
              <a:t>in the </a:t>
            </a:r>
          </a:p>
          <a:p>
            <a:r>
              <a:rPr lang="en-US" b="1" dirty="0" smtClean="0">
                <a:solidFill>
                  <a:srgbClr val="000000"/>
                </a:solidFill>
              </a:rPr>
              <a:t>College of Nursing</a:t>
            </a:r>
            <a:endParaRPr lang="en-US" b="1" dirty="0">
              <a:solidFill>
                <a:srgbClr val="000000"/>
              </a:solidFill>
            </a:endParaRPr>
          </a:p>
        </p:txBody>
      </p:sp>
    </p:spTree>
    <p:extLst>
      <p:ext uri="{BB962C8B-B14F-4D97-AF65-F5344CB8AC3E}">
        <p14:creationId xmlns:p14="http://schemas.microsoft.com/office/powerpoint/2010/main" val="190133424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LAMP Program -</a:t>
            </a:r>
          </a:p>
          <a:p>
            <a:r>
              <a:rPr lang="en-US" b="1" dirty="0" smtClean="0">
                <a:solidFill>
                  <a:srgbClr val="000000"/>
                </a:solidFill>
              </a:rPr>
              <a:t>Background</a:t>
            </a:r>
            <a:endParaRPr lang="en-US" b="1" dirty="0">
              <a:solidFill>
                <a:srgbClr val="000000"/>
              </a:solidFill>
            </a:endParaRPr>
          </a:p>
        </p:txBody>
      </p:sp>
      <p:sp>
        <p:nvSpPr>
          <p:cNvPr id="6" name="Content Placeholder 2"/>
          <p:cNvSpPr>
            <a:spLocks noGrp="1"/>
          </p:cNvSpPr>
          <p:nvPr/>
        </p:nvSpPr>
        <p:spPr>
          <a:xfrm>
            <a:off x="566382" y="26988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chemeClr val="tx2"/>
                </a:solidFill>
              </a:rPr>
              <a:t>Need for mentoring program within pre-nursing major</a:t>
            </a:r>
          </a:p>
          <a:p>
            <a:r>
              <a:rPr lang="en-US" dirty="0">
                <a:solidFill>
                  <a:schemeClr val="tx2"/>
                </a:solidFill>
              </a:rPr>
              <a:t>Guidance in to a professional program</a:t>
            </a:r>
          </a:p>
          <a:p>
            <a:r>
              <a:rPr lang="en-US" dirty="0">
                <a:solidFill>
                  <a:schemeClr val="tx2"/>
                </a:solidFill>
              </a:rPr>
              <a:t>Connection to the college</a:t>
            </a:r>
          </a:p>
        </p:txBody>
      </p:sp>
    </p:spTree>
    <p:extLst>
      <p:ext uri="{BB962C8B-B14F-4D97-AF65-F5344CB8AC3E}">
        <p14:creationId xmlns:p14="http://schemas.microsoft.com/office/powerpoint/2010/main" val="784444233"/>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LAMP Program -</a:t>
            </a:r>
          </a:p>
          <a:p>
            <a:r>
              <a:rPr lang="en-US" b="1" dirty="0" smtClean="0">
                <a:solidFill>
                  <a:srgbClr val="000000"/>
                </a:solidFill>
              </a:rPr>
              <a:t>Structure</a:t>
            </a:r>
            <a:endParaRPr lang="en-US" b="1" dirty="0">
              <a:solidFill>
                <a:srgbClr val="000000"/>
              </a:solidFill>
            </a:endParaRPr>
          </a:p>
        </p:txBody>
      </p:sp>
      <p:sp>
        <p:nvSpPr>
          <p:cNvPr id="6" name="Content Placeholder 2"/>
          <p:cNvSpPr>
            <a:spLocks noGrp="1"/>
          </p:cNvSpPr>
          <p:nvPr/>
        </p:nvSpPr>
        <p:spPr>
          <a:xfrm>
            <a:off x="566382" y="26988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chemeClr val="tx2"/>
                </a:solidFill>
              </a:rPr>
              <a:t>Assignment of LAMP leaders</a:t>
            </a:r>
          </a:p>
          <a:p>
            <a:r>
              <a:rPr lang="en-US" dirty="0">
                <a:solidFill>
                  <a:schemeClr val="tx2"/>
                </a:solidFill>
              </a:rPr>
              <a:t>Pre-Nursing students in Survey</a:t>
            </a:r>
          </a:p>
          <a:p>
            <a:r>
              <a:rPr lang="en-US" dirty="0">
                <a:solidFill>
                  <a:schemeClr val="tx2"/>
                </a:solidFill>
              </a:rPr>
              <a:t>Structured and informal interactions</a:t>
            </a:r>
          </a:p>
          <a:p>
            <a:r>
              <a:rPr lang="en-US" dirty="0">
                <a:solidFill>
                  <a:schemeClr val="tx2"/>
                </a:solidFill>
              </a:rPr>
              <a:t>Structure of LAMP class</a:t>
            </a:r>
          </a:p>
        </p:txBody>
      </p:sp>
    </p:spTree>
    <p:extLst>
      <p:ext uri="{BB962C8B-B14F-4D97-AF65-F5344CB8AC3E}">
        <p14:creationId xmlns:p14="http://schemas.microsoft.com/office/powerpoint/2010/main" val="367104757"/>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LAMP Program -</a:t>
            </a:r>
          </a:p>
          <a:p>
            <a:r>
              <a:rPr lang="en-US" b="1" dirty="0" smtClean="0">
                <a:solidFill>
                  <a:srgbClr val="000000"/>
                </a:solidFill>
              </a:rPr>
              <a:t>Outcomes and Results</a:t>
            </a:r>
            <a:endParaRPr lang="en-US" b="1" dirty="0">
              <a:solidFill>
                <a:srgbClr val="000000"/>
              </a:solidFill>
            </a:endParaRPr>
          </a:p>
        </p:txBody>
      </p:sp>
      <p:sp>
        <p:nvSpPr>
          <p:cNvPr id="6" name="Content Placeholder 2"/>
          <p:cNvSpPr>
            <a:spLocks noGrp="1"/>
          </p:cNvSpPr>
          <p:nvPr/>
        </p:nvSpPr>
        <p:spPr>
          <a:xfrm>
            <a:off x="566382" y="26988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chemeClr val="tx2"/>
                </a:solidFill>
              </a:rPr>
              <a:t>Positives</a:t>
            </a:r>
          </a:p>
          <a:p>
            <a:pPr lvl="1"/>
            <a:r>
              <a:rPr lang="en-US" dirty="0">
                <a:solidFill>
                  <a:schemeClr val="tx2"/>
                </a:solidFill>
              </a:rPr>
              <a:t>Connection to college</a:t>
            </a:r>
          </a:p>
          <a:p>
            <a:pPr lvl="1"/>
            <a:r>
              <a:rPr lang="en-US" dirty="0">
                <a:solidFill>
                  <a:schemeClr val="tx2"/>
                </a:solidFill>
              </a:rPr>
              <a:t>Guidance from current </a:t>
            </a:r>
            <a:r>
              <a:rPr lang="en-US" dirty="0" smtClean="0">
                <a:solidFill>
                  <a:schemeClr val="tx2"/>
                </a:solidFill>
              </a:rPr>
              <a:t>student</a:t>
            </a:r>
          </a:p>
          <a:p>
            <a:r>
              <a:rPr lang="en-US" dirty="0">
                <a:solidFill>
                  <a:schemeClr val="tx2"/>
                </a:solidFill>
              </a:rPr>
              <a:t>Character builders</a:t>
            </a:r>
          </a:p>
          <a:p>
            <a:pPr lvl="1"/>
            <a:r>
              <a:rPr lang="en-US" dirty="0">
                <a:solidFill>
                  <a:schemeClr val="tx2"/>
                </a:solidFill>
              </a:rPr>
              <a:t>First year: trial and error</a:t>
            </a:r>
          </a:p>
          <a:p>
            <a:pPr lvl="1"/>
            <a:r>
              <a:rPr lang="en-US" dirty="0">
                <a:solidFill>
                  <a:schemeClr val="tx2"/>
                </a:solidFill>
              </a:rPr>
              <a:t>How “invested” a student was in having a </a:t>
            </a:r>
            <a:r>
              <a:rPr lang="en-US" dirty="0" smtClean="0">
                <a:solidFill>
                  <a:schemeClr val="tx2"/>
                </a:solidFill>
              </a:rPr>
              <a:t>mentor</a:t>
            </a:r>
            <a:endParaRPr lang="en-US" dirty="0">
              <a:solidFill>
                <a:schemeClr val="tx2"/>
              </a:solidFill>
            </a:endParaRPr>
          </a:p>
        </p:txBody>
      </p:sp>
    </p:spTree>
    <p:extLst>
      <p:ext uri="{BB962C8B-B14F-4D97-AF65-F5344CB8AC3E}">
        <p14:creationId xmlns:p14="http://schemas.microsoft.com/office/powerpoint/2010/main" val="194303668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p:txBody>
          <a:bodyPr/>
          <a:lstStyle/>
          <a:p>
            <a:r>
              <a:rPr lang="en-US" dirty="0" smtClean="0"/>
              <a:t>The Ohio State University Goals</a:t>
            </a:r>
          </a:p>
          <a:p>
            <a:pPr marL="457200" lvl="1" indent="-457200">
              <a:buFont typeface="Arial" panose="020B0604020202020204" pitchFamily="34" charset="0"/>
              <a:buChar char="•"/>
            </a:pPr>
            <a:r>
              <a:rPr lang="en-US" dirty="0" smtClean="0"/>
              <a:t>95% Retention Rate</a:t>
            </a:r>
          </a:p>
          <a:p>
            <a:pPr marL="457200" lvl="1" indent="-457200">
              <a:buFont typeface="Arial" panose="020B0604020202020204" pitchFamily="34" charset="0"/>
              <a:buChar char="•"/>
            </a:pPr>
            <a:r>
              <a:rPr lang="en-US" dirty="0" smtClean="0"/>
              <a:t>60% 4-Year Graduation Rate</a:t>
            </a:r>
          </a:p>
          <a:p>
            <a:r>
              <a:rPr lang="en-US" dirty="0" smtClean="0"/>
              <a:t>Program </a:t>
            </a:r>
            <a:r>
              <a:rPr lang="en-US" dirty="0"/>
              <a:t>o</a:t>
            </a:r>
            <a:r>
              <a:rPr lang="en-US" dirty="0" smtClean="0"/>
              <a:t>rigin was to meet or exceed these goals with student population in the College of Food, Agricultural, and Environmental Sciences (CFAES)</a:t>
            </a:r>
          </a:p>
        </p:txBody>
      </p:sp>
      <p:sp>
        <p:nvSpPr>
          <p:cNvPr id="3" name="Content Placeholder 2"/>
          <p:cNvSpPr>
            <a:spLocks noGrp="1"/>
          </p:cNvSpPr>
          <p:nvPr>
            <p:ph idx="15"/>
          </p:nvPr>
        </p:nvSpPr>
        <p:spPr/>
        <p:txBody>
          <a:bodyPr/>
          <a:lstStyle/>
          <a:p>
            <a:endParaRPr lang="en-US"/>
          </a:p>
        </p:txBody>
      </p:sp>
      <p:sp>
        <p:nvSpPr>
          <p:cNvPr id="4" name="Content Placeholder 3"/>
          <p:cNvSpPr>
            <a:spLocks noGrp="1"/>
          </p:cNvSpPr>
          <p:nvPr>
            <p:ph idx="16"/>
          </p:nvPr>
        </p:nvSpPr>
        <p:spPr/>
        <p:txBody>
          <a:bodyPr/>
          <a:lstStyle/>
          <a:p>
            <a:r>
              <a:rPr lang="en-US" sz="2800" dirty="0"/>
              <a:t>Student Success</a:t>
            </a:r>
          </a:p>
        </p:txBody>
      </p:sp>
    </p:spTree>
    <p:extLst>
      <p:ext uri="{BB962C8B-B14F-4D97-AF65-F5344CB8AC3E}">
        <p14:creationId xmlns:p14="http://schemas.microsoft.com/office/powerpoint/2010/main" val="2237056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LAMP Program -</a:t>
            </a:r>
          </a:p>
          <a:p>
            <a:r>
              <a:rPr lang="en-US" b="1" dirty="0" smtClean="0">
                <a:solidFill>
                  <a:srgbClr val="000000"/>
                </a:solidFill>
              </a:rPr>
              <a:t>Opportunities for Growth</a:t>
            </a:r>
            <a:endParaRPr lang="en-US" b="1" dirty="0">
              <a:solidFill>
                <a:srgbClr val="000000"/>
              </a:solidFill>
            </a:endParaRPr>
          </a:p>
        </p:txBody>
      </p:sp>
      <p:sp>
        <p:nvSpPr>
          <p:cNvPr id="6" name="Content Placeholder 2"/>
          <p:cNvSpPr>
            <a:spLocks noGrp="1"/>
          </p:cNvSpPr>
          <p:nvPr/>
        </p:nvSpPr>
        <p:spPr>
          <a:xfrm>
            <a:off x="566382" y="26988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tx2"/>
                </a:solidFill>
              </a:rPr>
              <a:t>Suggestions from LAMP Leaders</a:t>
            </a:r>
          </a:p>
          <a:p>
            <a:pPr lvl="1"/>
            <a:r>
              <a:rPr lang="en-US" dirty="0">
                <a:solidFill>
                  <a:schemeClr val="tx2"/>
                </a:solidFill>
              </a:rPr>
              <a:t>Kick-off event</a:t>
            </a:r>
          </a:p>
          <a:p>
            <a:pPr lvl="1"/>
            <a:r>
              <a:rPr lang="en-US" dirty="0">
                <a:solidFill>
                  <a:schemeClr val="tx2"/>
                </a:solidFill>
              </a:rPr>
              <a:t>Matching system</a:t>
            </a:r>
          </a:p>
          <a:p>
            <a:pPr lvl="1"/>
            <a:r>
              <a:rPr lang="en-US" dirty="0">
                <a:solidFill>
                  <a:schemeClr val="tx2"/>
                </a:solidFill>
              </a:rPr>
              <a:t>Opt-in or opt-out option</a:t>
            </a:r>
          </a:p>
          <a:p>
            <a:pPr lvl="1"/>
            <a:r>
              <a:rPr lang="en-US" dirty="0">
                <a:solidFill>
                  <a:schemeClr val="tx2"/>
                </a:solidFill>
              </a:rPr>
              <a:t>Integrated assignments</a:t>
            </a:r>
          </a:p>
        </p:txBody>
      </p:sp>
    </p:spTree>
    <p:extLst>
      <p:ext uri="{BB962C8B-B14F-4D97-AF65-F5344CB8AC3E}">
        <p14:creationId xmlns:p14="http://schemas.microsoft.com/office/powerpoint/2010/main" val="3747835599"/>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fontScale="92500" lnSpcReduction="10000"/>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4400" dirty="0" smtClean="0">
                <a:solidFill>
                  <a:srgbClr val="000000"/>
                </a:solidFill>
                <a:cs typeface="Arial"/>
              </a:rPr>
              <a:t>Barbara Fink</a:t>
            </a:r>
          </a:p>
          <a:p>
            <a:pPr algn="ctr">
              <a:lnSpc>
                <a:spcPct val="120000"/>
              </a:lnSpc>
            </a:pPr>
            <a:endParaRPr lang="en-US" sz="2800" dirty="0" smtClean="0">
              <a:solidFill>
                <a:srgbClr val="000000"/>
              </a:solidFill>
              <a:cs typeface="Arial"/>
            </a:endParaRPr>
          </a:p>
          <a:p>
            <a:pPr algn="ctr">
              <a:lnSpc>
                <a:spcPct val="120000"/>
              </a:lnSpc>
            </a:pPr>
            <a:r>
              <a:rPr lang="en-US" sz="2800" b="0" dirty="0" smtClean="0">
                <a:solidFill>
                  <a:srgbClr val="000000"/>
                </a:solidFill>
                <a:cs typeface="Arial"/>
              </a:rPr>
              <a:t>Professor</a:t>
            </a:r>
          </a:p>
          <a:p>
            <a:pPr algn="ctr">
              <a:lnSpc>
                <a:spcPct val="120000"/>
              </a:lnSpc>
            </a:pPr>
            <a:r>
              <a:rPr lang="en-US" sz="2800" b="0" dirty="0" smtClean="0">
                <a:solidFill>
                  <a:srgbClr val="000000"/>
                </a:solidFill>
                <a:cs typeface="Arial"/>
              </a:rPr>
              <a:t>College of Optometry</a:t>
            </a:r>
          </a:p>
          <a:p>
            <a:pPr algn="ctr">
              <a:lnSpc>
                <a:spcPct val="120000"/>
              </a:lnSpc>
            </a:pPr>
            <a:r>
              <a:rPr lang="en-US" sz="2800" b="0" dirty="0" smtClean="0">
                <a:solidFill>
                  <a:srgbClr val="000000"/>
                </a:solidFill>
                <a:cs typeface="Arial"/>
              </a:rPr>
              <a:t>Ohio LSAMP Alliance</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2" name="TextBox 1"/>
          <p:cNvSpPr txBox="1"/>
          <p:nvPr/>
        </p:nvSpPr>
        <p:spPr>
          <a:xfrm>
            <a:off x="6209732" y="6100555"/>
            <a:ext cx="2688609" cy="430887"/>
          </a:xfrm>
          <a:prstGeom prst="rect">
            <a:avLst/>
          </a:prstGeom>
          <a:noFill/>
        </p:spPr>
        <p:txBody>
          <a:bodyPr wrap="square" rtlCol="0">
            <a:spAutoFit/>
          </a:bodyPr>
          <a:lstStyle/>
          <a:p>
            <a:r>
              <a:rPr lang="en-US" sz="2200" dirty="0" smtClean="0">
                <a:solidFill>
                  <a:srgbClr val="000000"/>
                </a:solidFill>
              </a:rPr>
              <a:t>#</a:t>
            </a:r>
            <a:r>
              <a:rPr lang="en-US" sz="2200" dirty="0" err="1" smtClean="0">
                <a:solidFill>
                  <a:srgbClr val="000000"/>
                </a:solidFill>
              </a:rPr>
              <a:t>FYConference</a:t>
            </a:r>
            <a:endParaRPr lang="en-US" sz="2200" dirty="0">
              <a:solidFill>
                <a:srgbClr val="00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58" y="4674998"/>
            <a:ext cx="173355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299950"/>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solidFill>
              </a:rPr>
              <a:t>LSAMP Programming at</a:t>
            </a:r>
            <a:br>
              <a:rPr lang="en-US" b="1" dirty="0" smtClean="0">
                <a:solidFill>
                  <a:schemeClr val="tx2"/>
                </a:solidFill>
              </a:rPr>
            </a:br>
            <a:r>
              <a:rPr lang="en-US" b="1" dirty="0" smtClean="0">
                <a:solidFill>
                  <a:schemeClr val="tx2"/>
                </a:solidFill>
              </a:rPr>
              <a:t>The Ohio LSAMP Alliance</a:t>
            </a:r>
            <a:endParaRPr lang="en-US" b="1" dirty="0">
              <a:solidFill>
                <a:schemeClr val="tx2"/>
              </a:solidFill>
            </a:endParaRP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chemeClr val="tx2"/>
                </a:solidFill>
              </a:rPr>
              <a:t>Advisement and Counseling</a:t>
            </a:r>
          </a:p>
          <a:p>
            <a:r>
              <a:rPr lang="en-US" dirty="0" smtClean="0">
                <a:solidFill>
                  <a:schemeClr val="tx2"/>
                </a:solidFill>
              </a:rPr>
              <a:t>Bridge/Early Arrival Programs</a:t>
            </a:r>
          </a:p>
          <a:p>
            <a:r>
              <a:rPr lang="en-US" dirty="0" smtClean="0">
                <a:solidFill>
                  <a:schemeClr val="tx2"/>
                </a:solidFill>
              </a:rPr>
              <a:t>Tutoring or Supplemental Instruction</a:t>
            </a:r>
          </a:p>
          <a:p>
            <a:r>
              <a:rPr lang="en-US" dirty="0" smtClean="0">
                <a:solidFill>
                  <a:schemeClr val="tx2"/>
                </a:solidFill>
              </a:rPr>
              <a:t>Peer Mentoring</a:t>
            </a:r>
          </a:p>
          <a:p>
            <a:r>
              <a:rPr lang="en-US" dirty="0" smtClean="0">
                <a:solidFill>
                  <a:schemeClr val="tx2"/>
                </a:solidFill>
              </a:rPr>
              <a:t>Faculty Mentoring</a:t>
            </a:r>
          </a:p>
          <a:p>
            <a:r>
              <a:rPr lang="en-US" dirty="0" smtClean="0">
                <a:solidFill>
                  <a:schemeClr val="tx2"/>
                </a:solidFill>
              </a:rPr>
              <a:t>Undergraduate Research</a:t>
            </a:r>
          </a:p>
          <a:p>
            <a:r>
              <a:rPr lang="en-US" dirty="0" smtClean="0">
                <a:solidFill>
                  <a:schemeClr val="tx2"/>
                </a:solidFill>
              </a:rPr>
              <a:t>Professional Development Workshops</a:t>
            </a:r>
            <a:endParaRPr lang="en-US" dirty="0">
              <a:solidFill>
                <a:schemeClr val="tx2"/>
              </a:solidFill>
            </a:endParaRPr>
          </a:p>
        </p:txBody>
      </p:sp>
    </p:spTree>
    <p:extLst>
      <p:ext uri="{BB962C8B-B14F-4D97-AF65-F5344CB8AC3E}">
        <p14:creationId xmlns:p14="http://schemas.microsoft.com/office/powerpoint/2010/main" val="1055299950"/>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LSAMP </a:t>
            </a:r>
            <a:r>
              <a:rPr lang="en-US" b="1" dirty="0">
                <a:solidFill>
                  <a:schemeClr val="tx2"/>
                </a:solidFill>
              </a:rPr>
              <a:t>Peer Mentor Program at OSU</a:t>
            </a: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tx2"/>
                </a:solidFill>
              </a:rPr>
              <a:t>Job Description:</a:t>
            </a:r>
          </a:p>
          <a:p>
            <a:r>
              <a:rPr lang="en-US" dirty="0">
                <a:solidFill>
                  <a:schemeClr val="tx2"/>
                </a:solidFill>
              </a:rPr>
              <a:t>Junior or Senior LSAMP Scholars</a:t>
            </a:r>
          </a:p>
          <a:p>
            <a:r>
              <a:rPr lang="en-US" dirty="0">
                <a:solidFill>
                  <a:schemeClr val="tx2"/>
                </a:solidFill>
              </a:rPr>
              <a:t>Minimum GPA:  2.8</a:t>
            </a:r>
          </a:p>
          <a:p>
            <a:r>
              <a:rPr lang="en-US" dirty="0">
                <a:solidFill>
                  <a:schemeClr val="tx2"/>
                </a:solidFill>
              </a:rPr>
              <a:t>Matched with freshmen, community college, or transfer students</a:t>
            </a:r>
          </a:p>
          <a:p>
            <a:r>
              <a:rPr lang="en-US" dirty="0">
                <a:solidFill>
                  <a:schemeClr val="tx2"/>
                </a:solidFill>
              </a:rPr>
              <a:t>Participate in activities to transition students socially and academically into OSU and STEM major</a:t>
            </a:r>
          </a:p>
          <a:p>
            <a:r>
              <a:rPr lang="en-US" dirty="0">
                <a:solidFill>
                  <a:schemeClr val="tx2"/>
                </a:solidFill>
              </a:rPr>
              <a:t>Pay:  $10.00/hour for 5-10 </a:t>
            </a:r>
            <a:r>
              <a:rPr lang="en-US" dirty="0" smtClean="0">
                <a:solidFill>
                  <a:schemeClr val="tx2"/>
                </a:solidFill>
              </a:rPr>
              <a:t>hours/week</a:t>
            </a:r>
            <a:endParaRPr lang="en-US" dirty="0">
              <a:solidFill>
                <a:schemeClr val="tx2"/>
              </a:solidFill>
            </a:endParaRPr>
          </a:p>
        </p:txBody>
      </p:sp>
    </p:spTree>
    <p:extLst>
      <p:ext uri="{BB962C8B-B14F-4D97-AF65-F5344CB8AC3E}">
        <p14:creationId xmlns:p14="http://schemas.microsoft.com/office/powerpoint/2010/main" val="2925171922"/>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LSAMP </a:t>
            </a:r>
            <a:r>
              <a:rPr lang="en-US" b="1" dirty="0">
                <a:solidFill>
                  <a:srgbClr val="000000"/>
                </a:solidFill>
              </a:rPr>
              <a:t>Peer Mentor Program at OSU</a:t>
            </a: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tx2"/>
                </a:solidFill>
              </a:rPr>
              <a:t>Application</a:t>
            </a:r>
          </a:p>
          <a:p>
            <a:r>
              <a:rPr lang="en-US" dirty="0">
                <a:solidFill>
                  <a:schemeClr val="tx2"/>
                </a:solidFill>
              </a:rPr>
              <a:t>Consider the challenges or barriers to success a student might face in transferring to a new university.  Please identify 2 specific challenges and how you, as a peer mentor, would empower a new student to overcome them.</a:t>
            </a:r>
          </a:p>
          <a:p>
            <a:r>
              <a:rPr lang="en-US" dirty="0">
                <a:solidFill>
                  <a:schemeClr val="tx2"/>
                </a:solidFill>
              </a:rPr>
              <a:t>Please discuss why you have selected your major and your future career goals.</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1023779763"/>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LSAMP </a:t>
            </a:r>
            <a:r>
              <a:rPr lang="en-US" b="1" dirty="0">
                <a:solidFill>
                  <a:srgbClr val="000000"/>
                </a:solidFill>
              </a:rPr>
              <a:t>Peer Mentor Program at OSU</a:t>
            </a: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None/>
            </a:pPr>
            <a:r>
              <a:rPr lang="en-US" sz="3200" dirty="0" smtClean="0">
                <a:solidFill>
                  <a:schemeClr val="tx2"/>
                </a:solidFill>
              </a:rPr>
              <a:t>Application (continued)</a:t>
            </a:r>
            <a:endParaRPr lang="en-US" sz="3200" dirty="0">
              <a:solidFill>
                <a:schemeClr val="tx2"/>
              </a:solidFill>
            </a:endParaRPr>
          </a:p>
          <a:p>
            <a:pPr marL="457200" lvl="1" indent="-457200">
              <a:buFont typeface="Arial" panose="020B0604020202020204" pitchFamily="34" charset="0"/>
              <a:buChar char="•"/>
            </a:pPr>
            <a:r>
              <a:rPr lang="en-US" sz="3200" dirty="0">
                <a:solidFill>
                  <a:schemeClr val="tx2"/>
                </a:solidFill>
              </a:rPr>
              <a:t>Please attach a résumé or CV in .pdf format</a:t>
            </a:r>
          </a:p>
          <a:p>
            <a:pPr marL="457200" lvl="1" indent="-457200">
              <a:buFont typeface="Arial" panose="020B0604020202020204" pitchFamily="34" charset="0"/>
              <a:buChar char="•"/>
            </a:pPr>
            <a:r>
              <a:rPr lang="en-US" sz="3200" dirty="0">
                <a:solidFill>
                  <a:schemeClr val="tx2"/>
                </a:solidFill>
              </a:rPr>
              <a:t>Please attach one letter of recommendation from your institution’s principal investigator.</a:t>
            </a:r>
          </a:p>
          <a:p>
            <a:pPr marL="457200" lvl="1" indent="-457200">
              <a:buFont typeface="Arial" panose="020B0604020202020204" pitchFamily="34" charset="0"/>
              <a:buChar char="•"/>
            </a:pPr>
            <a:r>
              <a:rPr lang="en-US" sz="3200" dirty="0">
                <a:solidFill>
                  <a:schemeClr val="tx2"/>
                </a:solidFill>
              </a:rPr>
              <a:t>Please attach a 500-word letter of interest detailing the skills you currently possess that make you successful in this position and what you hope to gain form being a peer mentor.</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3169446378"/>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LSAMP </a:t>
            </a:r>
            <a:r>
              <a:rPr lang="en-US" b="1" dirty="0">
                <a:solidFill>
                  <a:srgbClr val="000000"/>
                </a:solidFill>
              </a:rPr>
              <a:t>Peer Mentor Program at OSU</a:t>
            </a: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tx2"/>
                </a:solidFill>
              </a:rPr>
              <a:t>Goals of Peer Mentoring Program:</a:t>
            </a:r>
          </a:p>
          <a:p>
            <a:r>
              <a:rPr lang="en-US" dirty="0">
                <a:solidFill>
                  <a:schemeClr val="tx2"/>
                </a:solidFill>
              </a:rPr>
              <a:t>Engage mentees in academic and social community</a:t>
            </a:r>
          </a:p>
          <a:p>
            <a:r>
              <a:rPr lang="en-US" dirty="0">
                <a:solidFill>
                  <a:schemeClr val="tx2"/>
                </a:solidFill>
              </a:rPr>
              <a:t>Help mentees utilize the tools and resources of the university to help them achieve academic success</a:t>
            </a:r>
          </a:p>
          <a:p>
            <a:r>
              <a:rPr lang="en-US" dirty="0">
                <a:solidFill>
                  <a:schemeClr val="tx2"/>
                </a:solidFill>
              </a:rPr>
              <a:t>Strengthen relationships between mentees and faculty and staff</a:t>
            </a:r>
          </a:p>
          <a:p>
            <a:r>
              <a:rPr lang="en-US" dirty="0">
                <a:solidFill>
                  <a:schemeClr val="tx2"/>
                </a:solidFill>
              </a:rPr>
              <a:t>Help mentees develop an interest in conducting undergraduate research and engage in their STEM discipline</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3271833031"/>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LSAMP </a:t>
            </a:r>
            <a:r>
              <a:rPr lang="en-US" b="1" dirty="0">
                <a:solidFill>
                  <a:srgbClr val="000000"/>
                </a:solidFill>
              </a:rPr>
              <a:t>Peer Mentor Program at OSU</a:t>
            </a: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tx2"/>
                </a:solidFill>
              </a:rPr>
              <a:t>Training of Peer Mentors:</a:t>
            </a:r>
          </a:p>
          <a:p>
            <a:r>
              <a:rPr lang="en-US" dirty="0">
                <a:solidFill>
                  <a:schemeClr val="tx2"/>
                </a:solidFill>
              </a:rPr>
              <a:t>Peer Mentoring in STEM:  Training for Mentors</a:t>
            </a:r>
          </a:p>
          <a:p>
            <a:r>
              <a:rPr lang="en-US" dirty="0">
                <a:solidFill>
                  <a:schemeClr val="tx2"/>
                </a:solidFill>
              </a:rPr>
              <a:t>Title IX Preventing Sexual Misconduct</a:t>
            </a:r>
          </a:p>
          <a:p>
            <a:r>
              <a:rPr lang="en-US" dirty="0">
                <a:solidFill>
                  <a:schemeClr val="tx2"/>
                </a:solidFill>
              </a:rPr>
              <a:t>Institution Data Policy</a:t>
            </a:r>
          </a:p>
          <a:p>
            <a:r>
              <a:rPr lang="en-US" dirty="0">
                <a:solidFill>
                  <a:schemeClr val="tx2"/>
                </a:solidFill>
              </a:rPr>
              <a:t>FERPA (Family Educational Rights and Privacy Act)</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1669226712"/>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LSAMP </a:t>
            </a:r>
            <a:r>
              <a:rPr lang="en-US" b="1" dirty="0">
                <a:solidFill>
                  <a:srgbClr val="000000"/>
                </a:solidFill>
              </a:rPr>
              <a:t>Peer Mentor </a:t>
            </a:r>
            <a:r>
              <a:rPr lang="en-US" b="1" dirty="0">
                <a:solidFill>
                  <a:prstClr val="black"/>
                </a:solidFill>
              </a:rPr>
              <a:t>Training MOOC</a:t>
            </a:r>
            <a:endParaRPr lang="en-US" b="1" dirty="0">
              <a:solidFill>
                <a:srgbClr val="000000"/>
              </a:solidFill>
            </a:endParaRP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tx2"/>
                </a:solidFill>
              </a:rPr>
              <a:t>Home Page:</a:t>
            </a:r>
          </a:p>
          <a:p>
            <a:r>
              <a:rPr lang="en-US" dirty="0">
                <a:solidFill>
                  <a:schemeClr val="tx2"/>
                </a:solidFill>
              </a:rPr>
              <a:t>Description of “Peer Mentoring in STEM:  Training for Mentors”</a:t>
            </a:r>
          </a:p>
          <a:p>
            <a:r>
              <a:rPr lang="en-US" dirty="0">
                <a:solidFill>
                  <a:schemeClr val="tx2"/>
                </a:solidFill>
              </a:rPr>
              <a:t>Course Welcome (video)</a:t>
            </a:r>
          </a:p>
          <a:p>
            <a:r>
              <a:rPr lang="en-US" dirty="0">
                <a:solidFill>
                  <a:schemeClr val="tx2"/>
                </a:solidFill>
              </a:rPr>
              <a:t>What Is LSAMP? (video)</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2414075085"/>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LSAMP </a:t>
            </a:r>
            <a:r>
              <a:rPr lang="en-US" b="1" dirty="0">
                <a:solidFill>
                  <a:srgbClr val="000000"/>
                </a:solidFill>
              </a:rPr>
              <a:t>Peer Mentor </a:t>
            </a:r>
            <a:r>
              <a:rPr lang="en-US" b="1" dirty="0">
                <a:solidFill>
                  <a:schemeClr val="tx2"/>
                </a:solidFill>
              </a:rPr>
              <a:t>Course Description</a:t>
            </a: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rgbClr val="000000"/>
              </a:solidFill>
            </a:endParaRPr>
          </a:p>
        </p:txBody>
      </p:sp>
      <p:sp>
        <p:nvSpPr>
          <p:cNvPr id="7" name="Content Placeholder 2"/>
          <p:cNvSpPr>
            <a:spLocks noGrp="1"/>
          </p:cNvSpPr>
          <p:nvPr/>
        </p:nvSpPr>
        <p:spPr>
          <a:xfrm>
            <a:off x="334370" y="220155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solidFill>
                  <a:schemeClr val="tx2"/>
                </a:solidFill>
              </a:rPr>
              <a:t>Three main areas of training:</a:t>
            </a:r>
          </a:p>
          <a:p>
            <a:r>
              <a:rPr lang="en-US" dirty="0" smtClean="0">
                <a:solidFill>
                  <a:schemeClr val="tx2"/>
                </a:solidFill>
              </a:rPr>
              <a:t>Building and managing effective peer relationships</a:t>
            </a:r>
          </a:p>
          <a:p>
            <a:r>
              <a:rPr lang="en-US" dirty="0" smtClean="0">
                <a:solidFill>
                  <a:schemeClr val="tx2"/>
                </a:solidFill>
              </a:rPr>
              <a:t>Understanding the transitioning student</a:t>
            </a:r>
          </a:p>
          <a:p>
            <a:r>
              <a:rPr lang="en-US" dirty="0" smtClean="0">
                <a:solidFill>
                  <a:schemeClr val="tx2"/>
                </a:solidFill>
              </a:rPr>
              <a:t>Cultural competency in STEM professions</a:t>
            </a:r>
          </a:p>
        </p:txBody>
      </p:sp>
    </p:spTree>
    <p:extLst>
      <p:ext uri="{BB962C8B-B14F-4D97-AF65-F5344CB8AC3E}">
        <p14:creationId xmlns:p14="http://schemas.microsoft.com/office/powerpoint/2010/main" val="7355124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p:txBody>
          <a:bodyPr/>
          <a:lstStyle/>
          <a:p>
            <a:r>
              <a:rPr lang="en-US" dirty="0" smtClean="0"/>
              <a:t>Peer mentoring programs </a:t>
            </a:r>
            <a:r>
              <a:rPr lang="en-US" dirty="0"/>
              <a:t>are often designed to support </a:t>
            </a:r>
            <a:endParaRPr lang="en-US" dirty="0" smtClean="0"/>
          </a:p>
          <a:p>
            <a:pPr marL="457200" lvl="1" indent="-457200">
              <a:buFont typeface="Arial" panose="020B0604020202020204" pitchFamily="34" charset="0"/>
              <a:buChar char="•"/>
            </a:pPr>
            <a:r>
              <a:rPr lang="en-US" dirty="0" smtClean="0"/>
              <a:t>social </a:t>
            </a:r>
            <a:r>
              <a:rPr lang="en-US" dirty="0"/>
              <a:t>connections </a:t>
            </a:r>
            <a:endParaRPr lang="en-US" dirty="0" smtClean="0"/>
          </a:p>
          <a:p>
            <a:pPr marL="457200" lvl="1" indent="-457200">
              <a:buFont typeface="Arial" panose="020B0604020202020204" pitchFamily="34" charset="0"/>
              <a:buChar char="•"/>
            </a:pPr>
            <a:r>
              <a:rPr lang="en-US" dirty="0" smtClean="0"/>
              <a:t>improve </a:t>
            </a:r>
            <a:r>
              <a:rPr lang="en-US" dirty="0"/>
              <a:t>cognitive skills </a:t>
            </a:r>
            <a:endParaRPr lang="en-US" dirty="0" smtClean="0"/>
          </a:p>
          <a:p>
            <a:r>
              <a:rPr lang="en-US" dirty="0" smtClean="0"/>
              <a:t>where </a:t>
            </a:r>
            <a:r>
              <a:rPr lang="en-US" dirty="0"/>
              <a:t>a majority of programing is protégé centric. </a:t>
            </a:r>
          </a:p>
        </p:txBody>
      </p:sp>
      <p:sp>
        <p:nvSpPr>
          <p:cNvPr id="3" name="Content Placeholder 2"/>
          <p:cNvSpPr>
            <a:spLocks noGrp="1"/>
          </p:cNvSpPr>
          <p:nvPr>
            <p:ph idx="15"/>
          </p:nvPr>
        </p:nvSpPr>
        <p:spPr/>
        <p:txBody>
          <a:bodyPr/>
          <a:lstStyle/>
          <a:p>
            <a:endParaRPr lang="en-US"/>
          </a:p>
        </p:txBody>
      </p:sp>
      <p:sp>
        <p:nvSpPr>
          <p:cNvPr id="4" name="Content Placeholder 3"/>
          <p:cNvSpPr>
            <a:spLocks noGrp="1"/>
          </p:cNvSpPr>
          <p:nvPr>
            <p:ph idx="16"/>
          </p:nvPr>
        </p:nvSpPr>
        <p:spPr/>
        <p:txBody>
          <a:bodyPr/>
          <a:lstStyle/>
          <a:p>
            <a:r>
              <a:rPr lang="en-US" dirty="0" smtClean="0"/>
              <a:t>Peer Mentor Programs</a:t>
            </a:r>
            <a:endParaRPr lang="en-US" dirty="0"/>
          </a:p>
        </p:txBody>
      </p:sp>
    </p:spTree>
    <p:extLst>
      <p:ext uri="{BB962C8B-B14F-4D97-AF65-F5344CB8AC3E}">
        <p14:creationId xmlns:p14="http://schemas.microsoft.com/office/powerpoint/2010/main" val="6696736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LSAMP </a:t>
            </a:r>
            <a:r>
              <a:rPr lang="en-US" b="1" dirty="0">
                <a:solidFill>
                  <a:srgbClr val="000000"/>
                </a:solidFill>
              </a:rPr>
              <a:t>Peer Mentor </a:t>
            </a:r>
            <a:r>
              <a:rPr lang="en-US" b="1" dirty="0">
                <a:solidFill>
                  <a:prstClr val="black"/>
                </a:solidFill>
              </a:rPr>
              <a:t>Training MOOC</a:t>
            </a:r>
            <a:endParaRPr lang="en-US" b="1" dirty="0">
              <a:solidFill>
                <a:srgbClr val="000000"/>
              </a:solidFill>
            </a:endParaRP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rgbClr val="000000"/>
              </a:solidFill>
            </a:endParaRPr>
          </a:p>
        </p:txBody>
      </p:sp>
      <p:sp>
        <p:nvSpPr>
          <p:cNvPr id="7" name="Content Placeholder 2"/>
          <p:cNvSpPr>
            <a:spLocks noGrp="1"/>
          </p:cNvSpPr>
          <p:nvPr/>
        </p:nvSpPr>
        <p:spPr>
          <a:xfrm>
            <a:off x="334370" y="210772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dirty="0" smtClean="0">
                <a:solidFill>
                  <a:schemeClr val="tx2"/>
                </a:solidFill>
              </a:rPr>
              <a:t>Modules</a:t>
            </a:r>
          </a:p>
          <a:p>
            <a:r>
              <a:rPr lang="en-US" sz="3600" dirty="0" smtClean="0">
                <a:solidFill>
                  <a:schemeClr val="tx2"/>
                </a:solidFill>
              </a:rPr>
              <a:t>Module 1:  Introduction Peer Mentoring</a:t>
            </a:r>
          </a:p>
          <a:p>
            <a:r>
              <a:rPr lang="en-US" sz="3600" dirty="0" smtClean="0">
                <a:solidFill>
                  <a:schemeClr val="tx2"/>
                </a:solidFill>
              </a:rPr>
              <a:t>Module 2:  Building the Relationship with your Mentee</a:t>
            </a:r>
          </a:p>
          <a:p>
            <a:r>
              <a:rPr lang="en-US" sz="3600" dirty="0" smtClean="0">
                <a:solidFill>
                  <a:schemeClr val="tx2"/>
                </a:solidFill>
              </a:rPr>
              <a:t>Module 3:  Introduction to Student Development Theory</a:t>
            </a:r>
          </a:p>
        </p:txBody>
      </p:sp>
    </p:spTree>
    <p:extLst>
      <p:ext uri="{BB962C8B-B14F-4D97-AF65-F5344CB8AC3E}">
        <p14:creationId xmlns:p14="http://schemas.microsoft.com/office/powerpoint/2010/main" val="73551247"/>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LSAMP </a:t>
            </a:r>
            <a:r>
              <a:rPr lang="en-US" b="1" dirty="0">
                <a:solidFill>
                  <a:srgbClr val="000000"/>
                </a:solidFill>
              </a:rPr>
              <a:t>Peer Mentor </a:t>
            </a:r>
            <a:r>
              <a:rPr lang="en-US" b="1" dirty="0">
                <a:solidFill>
                  <a:prstClr val="black"/>
                </a:solidFill>
              </a:rPr>
              <a:t>Training MOOC</a:t>
            </a:r>
            <a:endParaRPr lang="en-US" b="1" dirty="0">
              <a:solidFill>
                <a:srgbClr val="000000"/>
              </a:solidFill>
            </a:endParaRP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dirty="0" smtClean="0">
                <a:solidFill>
                  <a:schemeClr val="tx2"/>
                </a:solidFill>
              </a:rPr>
              <a:t>Modules (continued)</a:t>
            </a:r>
            <a:endParaRPr lang="en-US" sz="3600" dirty="0">
              <a:solidFill>
                <a:schemeClr val="tx2"/>
              </a:solidFill>
            </a:endParaRPr>
          </a:p>
          <a:p>
            <a:r>
              <a:rPr lang="en-US" sz="3600" dirty="0">
                <a:solidFill>
                  <a:schemeClr val="tx2"/>
                </a:solidFill>
              </a:rPr>
              <a:t>Module 4:  Working with Community College and Transfer Students</a:t>
            </a:r>
          </a:p>
          <a:p>
            <a:r>
              <a:rPr lang="en-US" sz="3600" dirty="0">
                <a:solidFill>
                  <a:schemeClr val="tx2"/>
                </a:solidFill>
              </a:rPr>
              <a:t>Module 5:  Supporting Academic and Social Transition to College</a:t>
            </a:r>
          </a:p>
          <a:p>
            <a:r>
              <a:rPr lang="en-US" sz="3600" dirty="0">
                <a:solidFill>
                  <a:schemeClr val="tx2"/>
                </a:solidFill>
              </a:rPr>
              <a:t>Module 6:  Cultural Competence</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73551247"/>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LSAMP </a:t>
            </a:r>
            <a:r>
              <a:rPr lang="en-US" b="1" dirty="0">
                <a:solidFill>
                  <a:srgbClr val="000000"/>
                </a:solidFill>
              </a:rPr>
              <a:t>Peer Mentor </a:t>
            </a:r>
            <a:r>
              <a:rPr lang="en-US" b="1" dirty="0">
                <a:solidFill>
                  <a:schemeClr val="tx2"/>
                </a:solidFill>
              </a:rPr>
              <a:t>Components of Each Module</a:t>
            </a: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Module Overview</a:t>
            </a:r>
          </a:p>
          <a:p>
            <a:r>
              <a:rPr lang="en-US" dirty="0"/>
              <a:t>Introductory Video</a:t>
            </a:r>
          </a:p>
          <a:p>
            <a:r>
              <a:rPr lang="en-US" dirty="0"/>
              <a:t>Module Objectives</a:t>
            </a:r>
          </a:p>
          <a:p>
            <a:r>
              <a:rPr lang="en-US" dirty="0"/>
              <a:t>Module Content</a:t>
            </a:r>
          </a:p>
          <a:p>
            <a:pPr marL="0" indent="0">
              <a:buNone/>
            </a:pPr>
            <a:r>
              <a:rPr lang="en-US" dirty="0"/>
              <a:t>What to View and Read</a:t>
            </a:r>
          </a:p>
          <a:p>
            <a:r>
              <a:rPr lang="en-US" dirty="0"/>
              <a:t>Narrated Power Point Presentation and PDF</a:t>
            </a:r>
          </a:p>
          <a:p>
            <a:r>
              <a:rPr lang="en-US" dirty="0"/>
              <a:t>Videos</a:t>
            </a:r>
          </a:p>
          <a:p>
            <a:r>
              <a:rPr lang="en-US" dirty="0"/>
              <a:t>Reading assignments</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4275414407"/>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1134470" y="1066232"/>
            <a:ext cx="66294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0000"/>
                </a:solidFill>
              </a:rPr>
              <a:t>LSAMP Peer Mentor </a:t>
            </a:r>
            <a:r>
              <a:rPr lang="en-US" b="1" dirty="0">
                <a:solidFill>
                  <a:schemeClr val="tx2"/>
                </a:solidFill>
              </a:rPr>
              <a:t>Components of Each Module</a:t>
            </a:r>
          </a:p>
        </p:txBody>
      </p:sp>
      <p:sp>
        <p:nvSpPr>
          <p:cNvPr id="6" name="Content Placeholder 2"/>
          <p:cNvSpPr>
            <a:spLocks noGrp="1"/>
          </p:cNvSpPr>
          <p:nvPr/>
        </p:nvSpPr>
        <p:spPr>
          <a:xfrm>
            <a:off x="566382" y="2330338"/>
            <a:ext cx="8229600"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tx2"/>
                </a:solidFill>
              </a:rPr>
              <a:t>What to Work On</a:t>
            </a:r>
          </a:p>
          <a:p>
            <a:r>
              <a:rPr lang="en-US" dirty="0">
                <a:solidFill>
                  <a:schemeClr val="tx2"/>
                </a:solidFill>
              </a:rPr>
              <a:t>Surveys/Inventories</a:t>
            </a:r>
          </a:p>
          <a:p>
            <a:r>
              <a:rPr lang="en-US" dirty="0">
                <a:solidFill>
                  <a:schemeClr val="tx2"/>
                </a:solidFill>
              </a:rPr>
              <a:t>Writing Assignments (reflections)</a:t>
            </a:r>
          </a:p>
          <a:p>
            <a:r>
              <a:rPr lang="en-US" dirty="0">
                <a:solidFill>
                  <a:schemeClr val="tx2"/>
                </a:solidFill>
              </a:rPr>
              <a:t>Quizzes</a:t>
            </a:r>
          </a:p>
          <a:p>
            <a:pPr marL="0" indent="0">
              <a:buNone/>
            </a:pPr>
            <a:r>
              <a:rPr lang="en-US" dirty="0">
                <a:solidFill>
                  <a:schemeClr val="tx2"/>
                </a:solidFill>
              </a:rPr>
              <a:t>Things to Discuss</a:t>
            </a:r>
          </a:p>
          <a:p>
            <a:r>
              <a:rPr lang="en-US" dirty="0">
                <a:solidFill>
                  <a:schemeClr val="tx2"/>
                </a:solidFill>
              </a:rPr>
              <a:t>Reflections on questions</a:t>
            </a:r>
          </a:p>
          <a:p>
            <a:pPr marL="0" indent="0">
              <a:buNone/>
            </a:pPr>
            <a:r>
              <a:rPr lang="en-US" dirty="0">
                <a:solidFill>
                  <a:schemeClr val="tx2"/>
                </a:solidFill>
              </a:rPr>
              <a:t>Additional Resources</a:t>
            </a:r>
          </a:p>
          <a:p>
            <a:r>
              <a:rPr lang="en-US" dirty="0">
                <a:solidFill>
                  <a:schemeClr val="tx2"/>
                </a:solidFill>
              </a:rPr>
              <a:t>References</a:t>
            </a:r>
          </a:p>
          <a:p>
            <a:r>
              <a:rPr lang="en-US" dirty="0">
                <a:solidFill>
                  <a:schemeClr val="tx2"/>
                </a:solidFill>
              </a:rPr>
              <a:t>Links</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4275414407"/>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818866" y="1066235"/>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0000"/>
                </a:solidFill>
              </a:rPr>
              <a:t>LSAMP Peer Mentor </a:t>
            </a:r>
            <a:endParaRPr lang="en-US" sz="3600" b="1" dirty="0" smtClean="0">
              <a:solidFill>
                <a:srgbClr val="000000"/>
              </a:solidFill>
            </a:endParaRPr>
          </a:p>
          <a:p>
            <a:r>
              <a:rPr lang="en-US" sz="3600" b="1" dirty="0" smtClean="0">
                <a:solidFill>
                  <a:srgbClr val="000000"/>
                </a:solidFill>
              </a:rPr>
              <a:t>Additional Components </a:t>
            </a:r>
            <a:r>
              <a:rPr lang="en-US" sz="3600" b="1" dirty="0">
                <a:solidFill>
                  <a:srgbClr val="000000"/>
                </a:solidFill>
              </a:rPr>
              <a:t>of </a:t>
            </a:r>
            <a:r>
              <a:rPr lang="en-US" sz="3600" b="1" dirty="0" smtClean="0">
                <a:solidFill>
                  <a:srgbClr val="000000"/>
                </a:solidFill>
              </a:rPr>
              <a:t>MOOC</a:t>
            </a:r>
            <a:endParaRPr lang="en-US" sz="3600" b="1" dirty="0">
              <a:solidFill>
                <a:srgbClr val="000000"/>
              </a:solidFill>
            </a:endParaRPr>
          </a:p>
        </p:txBody>
      </p:sp>
      <p:sp>
        <p:nvSpPr>
          <p:cNvPr id="6" name="Content Placeholder 2"/>
          <p:cNvSpPr>
            <a:spLocks noGrp="1"/>
          </p:cNvSpPr>
          <p:nvPr/>
        </p:nvSpPr>
        <p:spPr>
          <a:xfrm>
            <a:off x="566382" y="310826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chemeClr val="tx2"/>
                </a:solidFill>
              </a:rPr>
              <a:t>Welcome Survey</a:t>
            </a:r>
          </a:p>
          <a:p>
            <a:r>
              <a:rPr lang="en-US" dirty="0">
                <a:solidFill>
                  <a:schemeClr val="tx2"/>
                </a:solidFill>
              </a:rPr>
              <a:t>User Experience Survey (after Module 4)</a:t>
            </a:r>
          </a:p>
          <a:p>
            <a:r>
              <a:rPr lang="en-US" dirty="0">
                <a:solidFill>
                  <a:schemeClr val="tx2"/>
                </a:solidFill>
              </a:rPr>
              <a:t>Final Project</a:t>
            </a:r>
          </a:p>
          <a:p>
            <a:r>
              <a:rPr lang="en-US" dirty="0">
                <a:solidFill>
                  <a:schemeClr val="tx2"/>
                </a:solidFill>
              </a:rPr>
              <a:t>Peer Mentor Training Post-Assessment</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450889534"/>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5" name="Title 1"/>
          <p:cNvSpPr>
            <a:spLocks noGrp="1"/>
          </p:cNvSpPr>
          <p:nvPr/>
        </p:nvSpPr>
        <p:spPr>
          <a:xfrm>
            <a:off x="818866" y="1066235"/>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0000"/>
                </a:solidFill>
              </a:rPr>
              <a:t>LSAMP Peer Mentor </a:t>
            </a:r>
            <a:endParaRPr lang="en-US" sz="3600" b="1" dirty="0" smtClean="0">
              <a:solidFill>
                <a:srgbClr val="000000"/>
              </a:solidFill>
            </a:endParaRPr>
          </a:p>
          <a:p>
            <a:r>
              <a:rPr lang="en-US" sz="3600" b="1" dirty="0">
                <a:solidFill>
                  <a:prstClr val="black"/>
                </a:solidFill>
              </a:rPr>
              <a:t>Training MOOC</a:t>
            </a:r>
            <a:endParaRPr lang="en-US" sz="3600" b="1" dirty="0">
              <a:solidFill>
                <a:srgbClr val="000000"/>
              </a:solidFill>
            </a:endParaRPr>
          </a:p>
        </p:txBody>
      </p:sp>
      <p:sp>
        <p:nvSpPr>
          <p:cNvPr id="6" name="Content Placeholder 2"/>
          <p:cNvSpPr>
            <a:spLocks noGrp="1"/>
          </p:cNvSpPr>
          <p:nvPr/>
        </p:nvSpPr>
        <p:spPr>
          <a:xfrm>
            <a:off x="566382" y="310826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hlinkClick r:id="rId4"/>
              </a:rPr>
              <a:t>https://www.canvas.net/browse/stem/osu-stem/courses/peer-mentoring-in-stem</a:t>
            </a:r>
            <a:r>
              <a:rPr lang="en-US" dirty="0"/>
              <a:t> </a:t>
            </a:r>
          </a:p>
          <a:p>
            <a:pPr marL="0" indent="0">
              <a:buFont typeface="Arial" panose="020B0604020202020204" pitchFamily="34" charset="0"/>
              <a:buNone/>
            </a:pPr>
            <a:endParaRPr lang="en-US" dirty="0">
              <a:solidFill>
                <a:srgbClr val="000000"/>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523" y="4693202"/>
            <a:ext cx="173355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6455919"/>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105475"/>
            <a:ext cx="9144001" cy="2524835"/>
          </a:xfrm>
          <a:prstGeom prst="rect">
            <a:avLst/>
          </a:prstGeom>
        </p:spPr>
        <p:txBody>
          <a:bodyPr anchor="ctr">
            <a:normAutofit fontScale="62500" lnSpcReduction="20000"/>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5900" dirty="0" smtClean="0">
                <a:solidFill>
                  <a:srgbClr val="000000"/>
                </a:solidFill>
                <a:cs typeface="Arial"/>
              </a:rPr>
              <a:t>Amy Collins-Warfield</a:t>
            </a:r>
          </a:p>
          <a:p>
            <a:pPr algn="ctr">
              <a:lnSpc>
                <a:spcPct val="120000"/>
              </a:lnSpc>
            </a:pPr>
            <a:endParaRPr lang="en-US" sz="1200" dirty="0" smtClean="0">
              <a:solidFill>
                <a:srgbClr val="000000"/>
              </a:solidFill>
              <a:cs typeface="Arial"/>
            </a:endParaRPr>
          </a:p>
          <a:p>
            <a:pPr algn="ctr">
              <a:lnSpc>
                <a:spcPct val="120000"/>
              </a:lnSpc>
            </a:pPr>
            <a:r>
              <a:rPr lang="en-US" sz="3400" b="0" dirty="0" smtClean="0">
                <a:solidFill>
                  <a:srgbClr val="000000"/>
                </a:solidFill>
                <a:cs typeface="Arial"/>
              </a:rPr>
              <a:t>Academic Advisor and </a:t>
            </a:r>
          </a:p>
          <a:p>
            <a:pPr algn="ctr">
              <a:lnSpc>
                <a:spcPct val="120000"/>
              </a:lnSpc>
            </a:pPr>
            <a:r>
              <a:rPr lang="en-US" sz="3400" b="0" dirty="0" smtClean="0">
                <a:solidFill>
                  <a:srgbClr val="000000"/>
                </a:solidFill>
                <a:cs typeface="Arial"/>
              </a:rPr>
              <a:t>Coordinator of First-Year Programs</a:t>
            </a:r>
          </a:p>
          <a:p>
            <a:pPr algn="ctr">
              <a:lnSpc>
                <a:spcPct val="120000"/>
              </a:lnSpc>
            </a:pPr>
            <a:r>
              <a:rPr lang="en-US" sz="3400" b="0" dirty="0" smtClean="0">
                <a:solidFill>
                  <a:srgbClr val="000000"/>
                </a:solidFill>
                <a:cs typeface="Arial"/>
              </a:rPr>
              <a:t>College of Education and Human Ecology</a:t>
            </a: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2" name="TextBox 1"/>
          <p:cNvSpPr txBox="1"/>
          <p:nvPr/>
        </p:nvSpPr>
        <p:spPr>
          <a:xfrm>
            <a:off x="6209732" y="6100555"/>
            <a:ext cx="2688609" cy="430887"/>
          </a:xfrm>
          <a:prstGeom prst="rect">
            <a:avLst/>
          </a:prstGeom>
          <a:noFill/>
        </p:spPr>
        <p:txBody>
          <a:bodyPr wrap="square" rtlCol="0">
            <a:spAutoFit/>
          </a:bodyPr>
          <a:lstStyle/>
          <a:p>
            <a:r>
              <a:rPr lang="en-US" sz="2200" dirty="0" smtClean="0">
                <a:solidFill>
                  <a:srgbClr val="000000"/>
                </a:solidFill>
              </a:rPr>
              <a:t>#</a:t>
            </a:r>
            <a:r>
              <a:rPr lang="en-US" sz="2200" dirty="0" err="1" smtClean="0">
                <a:solidFill>
                  <a:srgbClr val="000000"/>
                </a:solidFill>
              </a:rPr>
              <a:t>FYConference</a:t>
            </a:r>
            <a:endParaRPr lang="en-US" sz="2200" dirty="0">
              <a:solidFill>
                <a:srgbClr val="000000"/>
              </a:solidFill>
            </a:endParaRPr>
          </a:p>
        </p:txBody>
      </p:sp>
      <p:sp>
        <p:nvSpPr>
          <p:cNvPr id="5" name="Title 3"/>
          <p:cNvSpPr txBox="1">
            <a:spLocks/>
          </p:cNvSpPr>
          <p:nvPr/>
        </p:nvSpPr>
        <p:spPr>
          <a:xfrm>
            <a:off x="3" y="3630310"/>
            <a:ext cx="9144001" cy="2524835"/>
          </a:xfrm>
          <a:prstGeom prst="rect">
            <a:avLst/>
          </a:prstGeom>
        </p:spPr>
        <p:txBody>
          <a:bodyPr anchor="ctr">
            <a:normAutofit fontScale="85000" lnSpcReduction="20000"/>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4400" dirty="0" smtClean="0">
                <a:solidFill>
                  <a:srgbClr val="000000"/>
                </a:solidFill>
                <a:cs typeface="Arial"/>
              </a:rPr>
              <a:t>Karleton Munn</a:t>
            </a:r>
          </a:p>
          <a:p>
            <a:pPr algn="ctr">
              <a:lnSpc>
                <a:spcPct val="120000"/>
              </a:lnSpc>
            </a:pPr>
            <a:endParaRPr lang="en-US" sz="1200" dirty="0" smtClean="0">
              <a:solidFill>
                <a:srgbClr val="000000"/>
              </a:solidFill>
              <a:cs typeface="Arial"/>
            </a:endParaRPr>
          </a:p>
          <a:p>
            <a:pPr algn="ctr">
              <a:lnSpc>
                <a:spcPct val="120000"/>
              </a:lnSpc>
            </a:pPr>
            <a:r>
              <a:rPr lang="en-US" sz="2800" b="0" dirty="0" smtClean="0">
                <a:solidFill>
                  <a:srgbClr val="000000"/>
                </a:solidFill>
                <a:cs typeface="Arial"/>
              </a:rPr>
              <a:t>Peer Mentor Coordinator</a:t>
            </a:r>
          </a:p>
          <a:p>
            <a:pPr algn="ctr">
              <a:lnSpc>
                <a:spcPct val="120000"/>
              </a:lnSpc>
            </a:pPr>
            <a:r>
              <a:rPr lang="en-US" sz="2800" b="0" dirty="0" smtClean="0">
                <a:solidFill>
                  <a:srgbClr val="000000"/>
                </a:solidFill>
                <a:cs typeface="Arial"/>
              </a:rPr>
              <a:t>College of Education and Human Ecology</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Tree>
    <p:extLst>
      <p:ext uri="{BB962C8B-B14F-4D97-AF65-F5344CB8AC3E}">
        <p14:creationId xmlns:p14="http://schemas.microsoft.com/office/powerpoint/2010/main" val="2973062356"/>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818866" y="902464"/>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EHE Peer </a:t>
            </a:r>
            <a:r>
              <a:rPr lang="en-US" sz="3600" b="1" dirty="0">
                <a:solidFill>
                  <a:srgbClr val="000000"/>
                </a:solidFill>
              </a:rPr>
              <a:t>Mentor </a:t>
            </a:r>
            <a:r>
              <a:rPr lang="en-US" sz="3600" b="1" dirty="0" smtClean="0">
                <a:solidFill>
                  <a:srgbClr val="000000"/>
                </a:solidFill>
              </a:rPr>
              <a:t>Program</a:t>
            </a:r>
          </a:p>
          <a:p>
            <a:r>
              <a:rPr lang="en-US" sz="3600" b="1" dirty="0" smtClean="0">
                <a:solidFill>
                  <a:srgbClr val="000000"/>
                </a:solidFill>
              </a:rPr>
              <a:t>Mission Statement</a:t>
            </a:r>
          </a:p>
        </p:txBody>
      </p:sp>
      <p:sp>
        <p:nvSpPr>
          <p:cNvPr id="7" name="Content Placeholder 2"/>
          <p:cNvSpPr>
            <a:spLocks noGrp="1"/>
          </p:cNvSpPr>
          <p:nvPr/>
        </p:nvSpPr>
        <p:spPr>
          <a:xfrm>
            <a:off x="436728" y="2332043"/>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US" dirty="0">
                <a:solidFill>
                  <a:schemeClr val="tx2"/>
                </a:solidFill>
              </a:rPr>
              <a:t>The mission of the EHE Peer Mentor program is to foster community by supporting EHE undergraduates as they navigate college life at The Ohio State University. </a:t>
            </a:r>
            <a:r>
              <a:rPr lang="en-US" dirty="0" smtClean="0">
                <a:solidFill>
                  <a:schemeClr val="tx2"/>
                </a:solidFill>
              </a:rPr>
              <a:t>As </a:t>
            </a:r>
            <a:r>
              <a:rPr lang="en-US" dirty="0">
                <a:solidFill>
                  <a:schemeClr val="tx2"/>
                </a:solidFill>
              </a:rPr>
              <a:t>leaders in the college, peer mentors play an integral role in the EHE 1100 survey course through partnerships and collaborations with academic advisors.</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2551212728"/>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818866" y="902464"/>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EHE Peer </a:t>
            </a:r>
            <a:r>
              <a:rPr lang="en-US" sz="3600" b="1" dirty="0">
                <a:solidFill>
                  <a:srgbClr val="000000"/>
                </a:solidFill>
              </a:rPr>
              <a:t>Mentor </a:t>
            </a:r>
            <a:r>
              <a:rPr lang="en-US" sz="3600" b="1" dirty="0" smtClean="0">
                <a:solidFill>
                  <a:srgbClr val="000000"/>
                </a:solidFill>
              </a:rPr>
              <a:t>Program</a:t>
            </a:r>
          </a:p>
          <a:p>
            <a:r>
              <a:rPr lang="en-US" sz="3600" b="1" dirty="0" smtClean="0">
                <a:solidFill>
                  <a:srgbClr val="000000"/>
                </a:solidFill>
              </a:rPr>
              <a:t>Program Goals</a:t>
            </a:r>
          </a:p>
        </p:txBody>
      </p:sp>
      <p:sp>
        <p:nvSpPr>
          <p:cNvPr id="7" name="Content Placeholder 2"/>
          <p:cNvSpPr>
            <a:spLocks noGrp="1"/>
          </p:cNvSpPr>
          <p:nvPr/>
        </p:nvSpPr>
        <p:spPr>
          <a:xfrm>
            <a:off x="436728" y="2332043"/>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solidFill>
                  <a:schemeClr val="tx2"/>
                </a:solidFill>
              </a:rPr>
              <a:t>Assist first-year student transition to college life at </a:t>
            </a:r>
            <a:r>
              <a:rPr lang="en-US" dirty="0" smtClean="0">
                <a:solidFill>
                  <a:schemeClr val="tx2"/>
                </a:solidFill>
              </a:rPr>
              <a:t>Ohio State</a:t>
            </a:r>
            <a:endParaRPr lang="en-US" dirty="0">
              <a:solidFill>
                <a:schemeClr val="tx2"/>
              </a:solidFill>
            </a:endParaRPr>
          </a:p>
          <a:p>
            <a:pPr lvl="0"/>
            <a:r>
              <a:rPr lang="en-US" dirty="0">
                <a:solidFill>
                  <a:schemeClr val="tx2"/>
                </a:solidFill>
              </a:rPr>
              <a:t>Connect undergraduates to the Office of Undergraduate Student Services</a:t>
            </a:r>
          </a:p>
          <a:p>
            <a:pPr lvl="0"/>
            <a:r>
              <a:rPr lang="en-US" dirty="0">
                <a:solidFill>
                  <a:schemeClr val="tx2"/>
                </a:solidFill>
              </a:rPr>
              <a:t>Provide leadership opportunities to EHE undergraduates</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985937035"/>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818866" y="902464"/>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EHE Peer </a:t>
            </a:r>
            <a:r>
              <a:rPr lang="en-US" sz="3600" b="1" dirty="0">
                <a:solidFill>
                  <a:srgbClr val="000000"/>
                </a:solidFill>
              </a:rPr>
              <a:t>Mentor </a:t>
            </a:r>
            <a:r>
              <a:rPr lang="en-US" sz="3600" b="1" dirty="0" smtClean="0">
                <a:solidFill>
                  <a:srgbClr val="000000"/>
                </a:solidFill>
              </a:rPr>
              <a:t>Program</a:t>
            </a:r>
          </a:p>
          <a:p>
            <a:r>
              <a:rPr lang="en-US" sz="3600" b="1" dirty="0" smtClean="0">
                <a:solidFill>
                  <a:srgbClr val="000000"/>
                </a:solidFill>
              </a:rPr>
              <a:t>2015-2016</a:t>
            </a:r>
          </a:p>
        </p:txBody>
      </p:sp>
      <p:sp>
        <p:nvSpPr>
          <p:cNvPr id="7" name="Content Placeholder 2"/>
          <p:cNvSpPr>
            <a:spLocks noGrp="1"/>
          </p:cNvSpPr>
          <p:nvPr/>
        </p:nvSpPr>
        <p:spPr>
          <a:xfrm>
            <a:off x="436728" y="2332043"/>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solidFill>
                  <a:schemeClr val="tx2"/>
                </a:solidFill>
              </a:rPr>
              <a:t>Pilot year: 4 peer mentors in 2 Survey courses (EHE 1100)</a:t>
            </a:r>
          </a:p>
          <a:p>
            <a:pPr lvl="0"/>
            <a:r>
              <a:rPr lang="en-US" dirty="0">
                <a:solidFill>
                  <a:schemeClr val="tx2"/>
                </a:solidFill>
              </a:rPr>
              <a:t>Peer mentors earned academic credit (EHE 5193, 1 cr. toward elective credit)</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163315354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746930" y="1830385"/>
            <a:ext cx="8229600" cy="4525967"/>
          </a:xfrm>
        </p:spPr>
        <p:txBody>
          <a:bodyPr/>
          <a:lstStyle/>
          <a:p>
            <a:r>
              <a:rPr lang="en-US" dirty="0" smtClean="0"/>
              <a:t>This </a:t>
            </a:r>
            <a:r>
              <a:rPr lang="en-US" dirty="0"/>
              <a:t>model has proven </a:t>
            </a:r>
            <a:r>
              <a:rPr lang="en-US" dirty="0" smtClean="0"/>
              <a:t>to be an effective </a:t>
            </a:r>
            <a:r>
              <a:rPr lang="en-US" dirty="0"/>
              <a:t>means of </a:t>
            </a:r>
            <a:r>
              <a:rPr lang="en-US" dirty="0" smtClean="0"/>
              <a:t>enhancing</a:t>
            </a:r>
          </a:p>
          <a:p>
            <a:pPr marL="457200" lvl="1" indent="-457200">
              <a:buFont typeface="Arial" panose="020B0604020202020204" pitchFamily="34" charset="0"/>
              <a:buChar char="•"/>
            </a:pPr>
            <a:r>
              <a:rPr lang="en-US" dirty="0" smtClean="0"/>
              <a:t>student growth</a:t>
            </a:r>
          </a:p>
          <a:p>
            <a:pPr marL="457200" lvl="1" indent="-457200">
              <a:buFont typeface="Arial" panose="020B0604020202020204" pitchFamily="34" charset="0"/>
              <a:buChar char="•"/>
            </a:pPr>
            <a:r>
              <a:rPr lang="en-US" dirty="0" smtClean="0"/>
              <a:t>development </a:t>
            </a:r>
          </a:p>
          <a:p>
            <a:r>
              <a:rPr lang="en-US" dirty="0" smtClean="0"/>
              <a:t>however</a:t>
            </a:r>
            <a:r>
              <a:rPr lang="en-US" dirty="0"/>
              <a:t>, the value of and development of the peer mentor must not be overlooked</a:t>
            </a:r>
            <a:r>
              <a:rPr lang="en-US" dirty="0" smtClean="0"/>
              <a:t>.</a:t>
            </a:r>
          </a:p>
          <a:p>
            <a:r>
              <a:rPr lang="en-US" dirty="0" smtClean="0"/>
              <a:t>Foundational </a:t>
            </a:r>
            <a:r>
              <a:rPr lang="en-US" dirty="0"/>
              <a:t>to this program </a:t>
            </a:r>
            <a:r>
              <a:rPr lang="en-US" dirty="0" smtClean="0"/>
              <a:t>has been a </a:t>
            </a:r>
            <a:r>
              <a:rPr lang="en-US" dirty="0"/>
              <a:t>focus on the development of the peer mentor. </a:t>
            </a:r>
          </a:p>
        </p:txBody>
      </p:sp>
      <p:sp>
        <p:nvSpPr>
          <p:cNvPr id="3" name="Content Placeholder 2"/>
          <p:cNvSpPr>
            <a:spLocks noGrp="1"/>
          </p:cNvSpPr>
          <p:nvPr>
            <p:ph idx="15"/>
          </p:nvPr>
        </p:nvSpPr>
        <p:spPr/>
        <p:txBody>
          <a:bodyPr/>
          <a:lstStyle/>
          <a:p>
            <a:endParaRPr lang="en-US"/>
          </a:p>
        </p:txBody>
      </p:sp>
      <p:sp>
        <p:nvSpPr>
          <p:cNvPr id="4" name="Content Placeholder 3"/>
          <p:cNvSpPr>
            <a:spLocks noGrp="1"/>
          </p:cNvSpPr>
          <p:nvPr>
            <p:ph idx="16"/>
          </p:nvPr>
        </p:nvSpPr>
        <p:spPr/>
        <p:txBody>
          <a:bodyPr/>
          <a:lstStyle/>
          <a:p>
            <a:r>
              <a:rPr lang="en-US" dirty="0"/>
              <a:t>Peer Mentor Programs</a:t>
            </a:r>
          </a:p>
          <a:p>
            <a:endParaRPr lang="en-US" dirty="0"/>
          </a:p>
        </p:txBody>
      </p:sp>
    </p:spTree>
    <p:extLst>
      <p:ext uri="{BB962C8B-B14F-4D97-AF65-F5344CB8AC3E}">
        <p14:creationId xmlns:p14="http://schemas.microsoft.com/office/powerpoint/2010/main" val="20860879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818866" y="902464"/>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EHE Peer </a:t>
            </a:r>
            <a:r>
              <a:rPr lang="en-US" sz="3600" b="1" dirty="0">
                <a:solidFill>
                  <a:srgbClr val="000000"/>
                </a:solidFill>
              </a:rPr>
              <a:t>Mentor </a:t>
            </a:r>
            <a:r>
              <a:rPr lang="en-US" sz="3600" b="1" dirty="0" smtClean="0">
                <a:solidFill>
                  <a:srgbClr val="000000"/>
                </a:solidFill>
              </a:rPr>
              <a:t>Program</a:t>
            </a:r>
          </a:p>
          <a:p>
            <a:r>
              <a:rPr lang="en-US" sz="3600" b="1" dirty="0" smtClean="0">
                <a:solidFill>
                  <a:srgbClr val="000000"/>
                </a:solidFill>
              </a:rPr>
              <a:t>2016-2017</a:t>
            </a:r>
          </a:p>
        </p:txBody>
      </p:sp>
      <p:sp>
        <p:nvSpPr>
          <p:cNvPr id="7" name="Content Placeholder 2"/>
          <p:cNvSpPr>
            <a:spLocks noGrp="1"/>
          </p:cNvSpPr>
          <p:nvPr/>
        </p:nvSpPr>
        <p:spPr>
          <a:xfrm>
            <a:off x="436728" y="2332043"/>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solidFill>
                  <a:schemeClr val="tx2"/>
                </a:solidFill>
              </a:rPr>
              <a:t>First year: 23 peer mentors, 10 Survey courses (EHE 1100)</a:t>
            </a:r>
          </a:p>
          <a:p>
            <a:pPr lvl="0"/>
            <a:r>
              <a:rPr lang="en-US" dirty="0">
                <a:solidFill>
                  <a:schemeClr val="tx2"/>
                </a:solidFill>
              </a:rPr>
              <a:t>Peer mentors earned academic credit (ESHESA 2570, 3 cr. toward leadership minor)</a:t>
            </a: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1492329337"/>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818866" y="902464"/>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EHE Peer </a:t>
            </a:r>
            <a:r>
              <a:rPr lang="en-US" sz="3600" b="1" dirty="0">
                <a:solidFill>
                  <a:srgbClr val="000000"/>
                </a:solidFill>
              </a:rPr>
              <a:t>Mentor </a:t>
            </a:r>
            <a:r>
              <a:rPr lang="en-US" sz="3600" b="1" dirty="0" smtClean="0">
                <a:solidFill>
                  <a:srgbClr val="000000"/>
                </a:solidFill>
              </a:rPr>
              <a:t>Program</a:t>
            </a:r>
          </a:p>
          <a:p>
            <a:r>
              <a:rPr lang="en-US" sz="3600" b="1" dirty="0" smtClean="0">
                <a:solidFill>
                  <a:srgbClr val="000000"/>
                </a:solidFill>
              </a:rPr>
              <a:t>2017-2018</a:t>
            </a:r>
          </a:p>
        </p:txBody>
      </p:sp>
      <p:sp>
        <p:nvSpPr>
          <p:cNvPr id="7" name="Content Placeholder 2"/>
          <p:cNvSpPr>
            <a:spLocks noGrp="1"/>
          </p:cNvSpPr>
          <p:nvPr/>
        </p:nvSpPr>
        <p:spPr>
          <a:xfrm>
            <a:off x="436728" y="2332043"/>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solidFill>
                <a:srgbClr val="000000"/>
              </a:solidFill>
            </a:endParaRPr>
          </a:p>
          <a:p>
            <a:r>
              <a:rPr lang="en-US" dirty="0" smtClean="0">
                <a:solidFill>
                  <a:srgbClr val="000000"/>
                </a:solidFill>
              </a:rPr>
              <a:t>Applications due March 1!</a:t>
            </a:r>
            <a:endParaRPr lang="en-US" dirty="0">
              <a:solidFill>
                <a:srgbClr val="000000"/>
              </a:solidFill>
            </a:endParaRPr>
          </a:p>
          <a:p>
            <a:pPr marL="0" indent="0">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3753184387"/>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1" y="1514902"/>
            <a:ext cx="9144001" cy="3698544"/>
          </a:xfrm>
          <a:prstGeom prst="rect">
            <a:avLst/>
          </a:prstGeom>
        </p:spPr>
        <p:txBody>
          <a:bodyPr anchor="ctr">
            <a:normAutofit lnSpcReduction="10000"/>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algn="ctr">
              <a:lnSpc>
                <a:spcPct val="120000"/>
              </a:lnSpc>
            </a:pPr>
            <a:endParaRPr lang="en-US" sz="4400" dirty="0">
              <a:solidFill>
                <a:srgbClr val="000000"/>
              </a:solidFill>
              <a:cs typeface="Arial"/>
            </a:endParaRPr>
          </a:p>
          <a:p>
            <a:pPr algn="ctr">
              <a:lnSpc>
                <a:spcPct val="120000"/>
              </a:lnSpc>
            </a:pPr>
            <a:r>
              <a:rPr lang="en-US" sz="4400" dirty="0" smtClean="0">
                <a:solidFill>
                  <a:srgbClr val="000000"/>
                </a:solidFill>
                <a:cs typeface="Arial"/>
              </a:rPr>
              <a:t>Jenny Osborn</a:t>
            </a:r>
          </a:p>
          <a:p>
            <a:pPr algn="ctr">
              <a:lnSpc>
                <a:spcPct val="120000"/>
              </a:lnSpc>
            </a:pPr>
            <a:endParaRPr lang="en-US" sz="2800" dirty="0" smtClean="0">
              <a:solidFill>
                <a:srgbClr val="000000"/>
              </a:solidFill>
              <a:cs typeface="Arial"/>
            </a:endParaRPr>
          </a:p>
          <a:p>
            <a:pPr algn="ctr">
              <a:lnSpc>
                <a:spcPct val="120000"/>
              </a:lnSpc>
            </a:pPr>
            <a:r>
              <a:rPr lang="en-US" sz="2800" b="0" dirty="0" smtClean="0">
                <a:solidFill>
                  <a:srgbClr val="000000"/>
                </a:solidFill>
                <a:cs typeface="Arial"/>
              </a:rPr>
              <a:t>Associate Director</a:t>
            </a:r>
          </a:p>
          <a:p>
            <a:pPr algn="ctr">
              <a:lnSpc>
                <a:spcPct val="120000"/>
              </a:lnSpc>
            </a:pPr>
            <a:r>
              <a:rPr lang="en-US" sz="2800" b="0" dirty="0" smtClean="0">
                <a:solidFill>
                  <a:srgbClr val="000000"/>
                </a:solidFill>
                <a:cs typeface="Arial"/>
              </a:rPr>
              <a:t>First </a:t>
            </a:r>
            <a:r>
              <a:rPr lang="en-US" sz="2800" b="0" smtClean="0">
                <a:solidFill>
                  <a:srgbClr val="000000"/>
                </a:solidFill>
                <a:cs typeface="Arial"/>
              </a:rPr>
              <a:t>Year Experience</a:t>
            </a:r>
            <a:r>
              <a:rPr lang="en-US" sz="2800" b="0" dirty="0" smtClean="0">
                <a:solidFill>
                  <a:srgbClr val="000000"/>
                </a:solidFill>
                <a:cs typeface="Arial"/>
              </a:rPr>
              <a:t/>
            </a:r>
            <a:br>
              <a:rPr lang="en-US" sz="2800" b="0" dirty="0" smtClean="0">
                <a:solidFill>
                  <a:srgbClr val="000000"/>
                </a:solidFill>
                <a:cs typeface="Arial"/>
              </a:rPr>
            </a:br>
            <a:r>
              <a:rPr lang="en-US" sz="3000" b="0" dirty="0" smtClean="0">
                <a:solidFill>
                  <a:srgbClr val="000000"/>
                </a:solidFill>
                <a:cs typeface="Arial"/>
              </a:rPr>
              <a:t>	</a:t>
            </a:r>
            <a:endParaRPr lang="en-US" sz="3000" b="0" dirty="0">
              <a:solidFill>
                <a:srgbClr val="000000"/>
              </a:solidFill>
              <a:cs typeface="Arial"/>
            </a:endParaRPr>
          </a:p>
        </p:txBody>
      </p:sp>
      <p:sp>
        <p:nvSpPr>
          <p:cNvPr id="2" name="TextBox 1"/>
          <p:cNvSpPr txBox="1"/>
          <p:nvPr/>
        </p:nvSpPr>
        <p:spPr>
          <a:xfrm>
            <a:off x="6209732" y="6100555"/>
            <a:ext cx="2688609" cy="430887"/>
          </a:xfrm>
          <a:prstGeom prst="rect">
            <a:avLst/>
          </a:prstGeom>
          <a:noFill/>
        </p:spPr>
        <p:txBody>
          <a:bodyPr wrap="square" rtlCol="0">
            <a:spAutoFit/>
          </a:bodyPr>
          <a:lstStyle/>
          <a:p>
            <a:r>
              <a:rPr lang="en-US" sz="2200" dirty="0" smtClean="0">
                <a:solidFill>
                  <a:srgbClr val="000000"/>
                </a:solidFill>
              </a:rPr>
              <a:t>#</a:t>
            </a:r>
            <a:r>
              <a:rPr lang="en-US" sz="2200" dirty="0" err="1" smtClean="0">
                <a:solidFill>
                  <a:srgbClr val="000000"/>
                </a:solidFill>
              </a:rPr>
              <a:t>FYConference</a:t>
            </a:r>
            <a:endParaRPr lang="en-US" sz="2200" dirty="0">
              <a:solidFill>
                <a:srgbClr val="000000"/>
              </a:solidFill>
            </a:endParaRPr>
          </a:p>
        </p:txBody>
      </p:sp>
    </p:spTree>
    <p:extLst>
      <p:ext uri="{BB962C8B-B14F-4D97-AF65-F5344CB8AC3E}">
        <p14:creationId xmlns:p14="http://schemas.microsoft.com/office/powerpoint/2010/main" val="2348651335"/>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818866" y="902464"/>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FYE Peer Leaders</a:t>
            </a:r>
          </a:p>
          <a:p>
            <a:r>
              <a:rPr lang="en-US" sz="3600" b="1" dirty="0" smtClean="0">
                <a:solidFill>
                  <a:srgbClr val="000000"/>
                </a:solidFill>
              </a:rPr>
              <a:t>Purpose</a:t>
            </a:r>
          </a:p>
        </p:txBody>
      </p:sp>
      <p:sp>
        <p:nvSpPr>
          <p:cNvPr id="7" name="Content Placeholder 2"/>
          <p:cNvSpPr>
            <a:spLocks noGrp="1"/>
          </p:cNvSpPr>
          <p:nvPr/>
        </p:nvSpPr>
        <p:spPr>
          <a:xfrm>
            <a:off x="436730" y="2332043"/>
            <a:ext cx="8407021"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000000"/>
                </a:solidFill>
              </a:rPr>
              <a:t>Outreach</a:t>
            </a:r>
          </a:p>
          <a:p>
            <a:r>
              <a:rPr lang="en-US" dirty="0" smtClean="0">
                <a:solidFill>
                  <a:schemeClr val="tx2"/>
                </a:solidFill>
              </a:rPr>
              <a:t>Facilitating </a:t>
            </a:r>
            <a:r>
              <a:rPr lang="en-US" dirty="0">
                <a:solidFill>
                  <a:schemeClr val="tx2"/>
                </a:solidFill>
              </a:rPr>
              <a:t>Orientation small </a:t>
            </a:r>
            <a:r>
              <a:rPr lang="en-US" dirty="0" smtClean="0">
                <a:solidFill>
                  <a:schemeClr val="tx2"/>
                </a:solidFill>
              </a:rPr>
              <a:t>groups, pre-enrollment programs, FYSS peer </a:t>
            </a:r>
            <a:r>
              <a:rPr lang="en-US" dirty="0">
                <a:solidFill>
                  <a:schemeClr val="tx2"/>
                </a:solidFill>
              </a:rPr>
              <a:t>resource sessions, </a:t>
            </a:r>
            <a:r>
              <a:rPr lang="en-US" dirty="0" smtClean="0">
                <a:solidFill>
                  <a:schemeClr val="tx2"/>
                </a:solidFill>
              </a:rPr>
              <a:t>and BBC </a:t>
            </a:r>
            <a:r>
              <a:rPr lang="en-US" dirty="0">
                <a:solidFill>
                  <a:schemeClr val="tx2"/>
                </a:solidFill>
              </a:rPr>
              <a:t>discussions</a:t>
            </a:r>
          </a:p>
          <a:p>
            <a:r>
              <a:rPr lang="en-US" dirty="0" smtClean="0">
                <a:solidFill>
                  <a:schemeClr val="tx2"/>
                </a:solidFill>
              </a:rPr>
              <a:t>Intentionally </a:t>
            </a:r>
            <a:r>
              <a:rPr lang="en-US" dirty="0">
                <a:solidFill>
                  <a:schemeClr val="tx2"/>
                </a:solidFill>
              </a:rPr>
              <a:t>advocating for and supporting students who are traditionally less likely to persist at the </a:t>
            </a:r>
            <a:r>
              <a:rPr lang="en-US" dirty="0" smtClean="0">
                <a:solidFill>
                  <a:schemeClr val="tx2"/>
                </a:solidFill>
              </a:rPr>
              <a:t>university</a:t>
            </a:r>
          </a:p>
        </p:txBody>
      </p:sp>
    </p:spTree>
    <p:extLst>
      <p:ext uri="{BB962C8B-B14F-4D97-AF65-F5344CB8AC3E}">
        <p14:creationId xmlns:p14="http://schemas.microsoft.com/office/powerpoint/2010/main" val="2036707398"/>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818866" y="902464"/>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FYE Peer Leaders</a:t>
            </a:r>
          </a:p>
          <a:p>
            <a:r>
              <a:rPr lang="en-US" sz="3600" b="1" dirty="0" smtClean="0">
                <a:solidFill>
                  <a:srgbClr val="000000"/>
                </a:solidFill>
              </a:rPr>
              <a:t>Purpose</a:t>
            </a:r>
          </a:p>
        </p:txBody>
      </p:sp>
      <p:sp>
        <p:nvSpPr>
          <p:cNvPr id="7" name="Content Placeholder 2"/>
          <p:cNvSpPr>
            <a:spLocks noGrp="1"/>
          </p:cNvSpPr>
          <p:nvPr/>
        </p:nvSpPr>
        <p:spPr>
          <a:xfrm>
            <a:off x="436730" y="2332043"/>
            <a:ext cx="8407021"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000000"/>
                </a:solidFill>
              </a:rPr>
              <a:t>Relationship development</a:t>
            </a:r>
          </a:p>
          <a:p>
            <a:r>
              <a:rPr lang="en-US" dirty="0" smtClean="0">
                <a:solidFill>
                  <a:schemeClr val="tx2"/>
                </a:solidFill>
              </a:rPr>
              <a:t>Leading </a:t>
            </a:r>
            <a:r>
              <a:rPr lang="en-US" dirty="0">
                <a:solidFill>
                  <a:schemeClr val="tx2"/>
                </a:solidFill>
              </a:rPr>
              <a:t>one-on-one and small group success coaching from a peer perspective</a:t>
            </a:r>
          </a:p>
          <a:p>
            <a:r>
              <a:rPr lang="en-US" dirty="0" smtClean="0">
                <a:solidFill>
                  <a:schemeClr val="tx2"/>
                </a:solidFill>
              </a:rPr>
              <a:t>Referrals to </a:t>
            </a:r>
            <a:r>
              <a:rPr lang="en-US" dirty="0">
                <a:solidFill>
                  <a:schemeClr val="tx2"/>
                </a:solidFill>
              </a:rPr>
              <a:t>campus partners </a:t>
            </a:r>
            <a:r>
              <a:rPr lang="en-US" dirty="0" smtClean="0">
                <a:solidFill>
                  <a:schemeClr val="tx2"/>
                </a:solidFill>
              </a:rPr>
              <a:t>in student success (e.g</a:t>
            </a:r>
            <a:r>
              <a:rPr lang="en-US" dirty="0">
                <a:solidFill>
                  <a:schemeClr val="tx2"/>
                </a:solidFill>
              </a:rPr>
              <a:t>. faculty, housing staff, academic advisors)</a:t>
            </a:r>
          </a:p>
          <a:p>
            <a:r>
              <a:rPr lang="en-US" dirty="0" smtClean="0">
                <a:solidFill>
                  <a:schemeClr val="tx2"/>
                </a:solidFill>
              </a:rPr>
              <a:t>Providing </a:t>
            </a:r>
            <a:r>
              <a:rPr lang="en-US" dirty="0">
                <a:solidFill>
                  <a:schemeClr val="tx2"/>
                </a:solidFill>
              </a:rPr>
              <a:t>ongoing intervention and follow-up with students who are having a difficult transition to Ohio State</a:t>
            </a:r>
          </a:p>
          <a:p>
            <a:pPr marL="0" indent="0">
              <a:buFont typeface="Arial" panose="020B0604020202020204" pitchFamily="34" charset="0"/>
              <a:buNone/>
            </a:pPr>
            <a:endParaRPr lang="en-US" dirty="0" smtClean="0">
              <a:solidFill>
                <a:srgbClr val="000000"/>
              </a:solidFill>
            </a:endParaRPr>
          </a:p>
        </p:txBody>
      </p:sp>
    </p:spTree>
    <p:extLst>
      <p:ext uri="{BB962C8B-B14F-4D97-AF65-F5344CB8AC3E}">
        <p14:creationId xmlns:p14="http://schemas.microsoft.com/office/powerpoint/2010/main" val="813083737"/>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818866" y="902464"/>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FYE Peer Leaders</a:t>
            </a:r>
          </a:p>
          <a:p>
            <a:r>
              <a:rPr lang="en-US" sz="3600" b="1" dirty="0" smtClean="0">
                <a:solidFill>
                  <a:srgbClr val="000000"/>
                </a:solidFill>
              </a:rPr>
              <a:t>Data-informed practice</a:t>
            </a:r>
          </a:p>
        </p:txBody>
      </p:sp>
      <p:sp>
        <p:nvSpPr>
          <p:cNvPr id="7" name="Content Placeholder 2"/>
          <p:cNvSpPr>
            <a:spLocks noGrp="1"/>
          </p:cNvSpPr>
          <p:nvPr/>
        </p:nvSpPr>
        <p:spPr>
          <a:xfrm>
            <a:off x="313899" y="2332043"/>
            <a:ext cx="863903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rgbClr val="000000"/>
                </a:solidFill>
              </a:rPr>
              <a:t>Stoplight - rapid assessment at orientation (social </a:t>
            </a:r>
          </a:p>
          <a:p>
            <a:r>
              <a:rPr lang="en-US" dirty="0" err="1" smtClean="0">
                <a:solidFill>
                  <a:srgbClr val="000000"/>
                </a:solidFill>
              </a:rPr>
              <a:t>Ruffalo</a:t>
            </a:r>
            <a:r>
              <a:rPr lang="en-US" dirty="0" smtClean="0">
                <a:solidFill>
                  <a:srgbClr val="000000"/>
                </a:solidFill>
              </a:rPr>
              <a:t> Noel-Levitz College Student Inventory (CSI) results with indications including study habits, academic confidence and receptivity to support services. </a:t>
            </a:r>
          </a:p>
          <a:p>
            <a:r>
              <a:rPr lang="en-US" dirty="0" smtClean="0">
                <a:solidFill>
                  <a:srgbClr val="000000"/>
                </a:solidFill>
              </a:rPr>
              <a:t>Tracking interactions through </a:t>
            </a:r>
            <a:r>
              <a:rPr lang="en-US" dirty="0" err="1" smtClean="0">
                <a:solidFill>
                  <a:srgbClr val="000000"/>
                </a:solidFill>
              </a:rPr>
              <a:t>Talisma</a:t>
            </a:r>
            <a:r>
              <a:rPr lang="en-US" dirty="0" smtClean="0">
                <a:solidFill>
                  <a:srgbClr val="000000"/>
                </a:solidFill>
              </a:rPr>
              <a:t> (our CRM tool)</a:t>
            </a:r>
          </a:p>
        </p:txBody>
      </p:sp>
    </p:spTree>
    <p:extLst>
      <p:ext uri="{BB962C8B-B14F-4D97-AF65-F5344CB8AC3E}">
        <p14:creationId xmlns:p14="http://schemas.microsoft.com/office/powerpoint/2010/main" val="1470952146"/>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818866" y="902464"/>
            <a:ext cx="7847462" cy="1595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FYE Peer Leaders</a:t>
            </a:r>
          </a:p>
          <a:p>
            <a:r>
              <a:rPr lang="en-US" sz="3600" b="1" dirty="0" smtClean="0">
                <a:solidFill>
                  <a:srgbClr val="000000"/>
                </a:solidFill>
              </a:rPr>
              <a:t>Practicalities</a:t>
            </a:r>
          </a:p>
        </p:txBody>
      </p:sp>
      <p:sp>
        <p:nvSpPr>
          <p:cNvPr id="7" name="Content Placeholder 2"/>
          <p:cNvSpPr>
            <a:spLocks noGrp="1"/>
          </p:cNvSpPr>
          <p:nvPr/>
        </p:nvSpPr>
        <p:spPr>
          <a:xfrm>
            <a:off x="313899" y="2332043"/>
            <a:ext cx="863903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rgbClr val="000000"/>
                </a:solidFill>
              </a:rPr>
              <a:t>Since initial contact is made at orientation, focus is on Autumn domestic freshmen</a:t>
            </a:r>
          </a:p>
          <a:p>
            <a:r>
              <a:rPr lang="en-US" dirty="0" smtClean="0">
                <a:solidFill>
                  <a:srgbClr val="000000"/>
                </a:solidFill>
              </a:rPr>
              <a:t>Roughly 1:250 ratio this year</a:t>
            </a:r>
          </a:p>
          <a:p>
            <a:r>
              <a:rPr lang="en-US" dirty="0" smtClean="0">
                <a:solidFill>
                  <a:srgbClr val="000000"/>
                </a:solidFill>
              </a:rPr>
              <a:t>PLs work full-time May-July and roughly 8-12 hours a week during the academic year</a:t>
            </a:r>
          </a:p>
          <a:p>
            <a:r>
              <a:rPr lang="en-US" dirty="0" smtClean="0">
                <a:solidFill>
                  <a:srgbClr val="000000"/>
                </a:solidFill>
              </a:rPr>
              <a:t>Weekly staff meeting and weekly 1:1 meetings with their staff supervisor</a:t>
            </a:r>
          </a:p>
          <a:p>
            <a:r>
              <a:rPr lang="en-US" dirty="0" smtClean="0">
                <a:solidFill>
                  <a:srgbClr val="000000"/>
                </a:solidFill>
              </a:rPr>
              <a:t>Conditions of Appointment (COA)</a:t>
            </a:r>
          </a:p>
          <a:p>
            <a:endParaRPr lang="en-US" dirty="0" smtClean="0">
              <a:solidFill>
                <a:srgbClr val="000000"/>
              </a:solidFill>
            </a:endParaRPr>
          </a:p>
        </p:txBody>
      </p:sp>
    </p:spTree>
    <p:extLst>
      <p:ext uri="{BB962C8B-B14F-4D97-AF65-F5344CB8AC3E}">
        <p14:creationId xmlns:p14="http://schemas.microsoft.com/office/powerpoint/2010/main" val="3188241515"/>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641448" y="2374714"/>
            <a:ext cx="7929349" cy="3603009"/>
          </a:xfrm>
          <a:prstGeom prst="rect">
            <a:avLst/>
          </a:prstGeom>
        </p:spPr>
        <p:txBody>
          <a:bodyPr anchor="ctr">
            <a:normAutofit/>
          </a:bodyPr>
          <a:lstStyle>
            <a:lvl1pPr algn="l" defTabSz="457200" rtl="0" eaLnBrk="1" latinLnBrk="0" hangingPunct="1">
              <a:spcBef>
                <a:spcPct val="0"/>
              </a:spcBef>
              <a:buNone/>
              <a:defRPr sz="2200" b="1" kern="1200">
                <a:solidFill>
                  <a:schemeClr val="accent1"/>
                </a:solidFill>
                <a:latin typeface="+mj-lt"/>
                <a:ea typeface="+mj-ea"/>
                <a:cs typeface="+mj-cs"/>
              </a:defRPr>
            </a:lvl1pPr>
          </a:lstStyle>
          <a:p>
            <a:pPr marL="457200" indent="-457200">
              <a:lnSpc>
                <a:spcPct val="120000"/>
              </a:lnSpc>
              <a:buFont typeface="Arial" panose="020B0604020202020204" pitchFamily="34" charset="0"/>
              <a:buChar char="•"/>
            </a:pPr>
            <a:r>
              <a:rPr lang="en-US" sz="2800" dirty="0" smtClean="0">
                <a:solidFill>
                  <a:srgbClr val="000000"/>
                </a:solidFill>
                <a:cs typeface="Arial"/>
              </a:rPr>
              <a:t>Yasmin </a:t>
            </a:r>
            <a:r>
              <a:rPr lang="en-US" sz="2800" dirty="0" err="1" smtClean="0">
                <a:solidFill>
                  <a:srgbClr val="000000"/>
                </a:solidFill>
                <a:cs typeface="Arial"/>
              </a:rPr>
              <a:t>Abdulhadi</a:t>
            </a:r>
            <a:r>
              <a:rPr lang="en-US" sz="2800" b="0" dirty="0" smtClean="0">
                <a:solidFill>
                  <a:srgbClr val="000000"/>
                </a:solidFill>
                <a:cs typeface="Arial"/>
              </a:rPr>
              <a:t>, Fisher Peer Mentor</a:t>
            </a:r>
            <a:endParaRPr lang="en-US" sz="2800" dirty="0" smtClean="0">
              <a:solidFill>
                <a:srgbClr val="000000"/>
              </a:solidFill>
              <a:cs typeface="Arial"/>
            </a:endParaRPr>
          </a:p>
          <a:p>
            <a:pPr marL="457200" indent="-457200">
              <a:lnSpc>
                <a:spcPct val="120000"/>
              </a:lnSpc>
              <a:buFont typeface="Arial" panose="020B0604020202020204" pitchFamily="34" charset="0"/>
              <a:buChar char="•"/>
            </a:pPr>
            <a:r>
              <a:rPr lang="en-US" sz="2800" dirty="0" smtClean="0">
                <a:solidFill>
                  <a:srgbClr val="000000"/>
                </a:solidFill>
                <a:cs typeface="Arial"/>
              </a:rPr>
              <a:t>Brian Clark</a:t>
            </a:r>
            <a:r>
              <a:rPr lang="en-US" sz="2800" b="0" dirty="0" smtClean="0">
                <a:solidFill>
                  <a:srgbClr val="000000"/>
                </a:solidFill>
                <a:cs typeface="Arial"/>
              </a:rPr>
              <a:t>, EHE Peer Mentor</a:t>
            </a:r>
          </a:p>
          <a:p>
            <a:pPr marL="457200" indent="-457200">
              <a:lnSpc>
                <a:spcPct val="120000"/>
              </a:lnSpc>
              <a:buFont typeface="Arial" panose="020B0604020202020204" pitchFamily="34" charset="0"/>
              <a:buChar char="•"/>
            </a:pPr>
            <a:r>
              <a:rPr lang="en-US" sz="2800" dirty="0" smtClean="0">
                <a:solidFill>
                  <a:srgbClr val="000000"/>
                </a:solidFill>
                <a:cs typeface="Arial"/>
              </a:rPr>
              <a:t>Sarah Long</a:t>
            </a:r>
            <a:r>
              <a:rPr lang="en-US" sz="2800" b="0" dirty="0" smtClean="0">
                <a:solidFill>
                  <a:srgbClr val="000000"/>
                </a:solidFill>
                <a:cs typeface="Arial"/>
              </a:rPr>
              <a:t>, LAMP Leader</a:t>
            </a:r>
          </a:p>
          <a:p>
            <a:pPr marL="457200" indent="-457200">
              <a:lnSpc>
                <a:spcPct val="120000"/>
              </a:lnSpc>
              <a:buFont typeface="Arial" panose="020B0604020202020204" pitchFamily="34" charset="0"/>
              <a:buChar char="•"/>
            </a:pPr>
            <a:r>
              <a:rPr lang="en-US" sz="2800" dirty="0" smtClean="0">
                <a:solidFill>
                  <a:srgbClr val="000000"/>
                </a:solidFill>
                <a:cs typeface="Arial"/>
              </a:rPr>
              <a:t>Rachel McClellan</a:t>
            </a:r>
            <a:r>
              <a:rPr lang="en-US" sz="2800" b="0" dirty="0" smtClean="0">
                <a:solidFill>
                  <a:srgbClr val="000000"/>
                </a:solidFill>
                <a:cs typeface="Arial"/>
              </a:rPr>
              <a:t>, CFAES Peer Mentor</a:t>
            </a:r>
            <a:endParaRPr lang="en-US" sz="2800" dirty="0" smtClean="0">
              <a:solidFill>
                <a:srgbClr val="000000"/>
              </a:solidFill>
              <a:cs typeface="Arial"/>
            </a:endParaRPr>
          </a:p>
          <a:p>
            <a:pPr marL="457200" indent="-457200">
              <a:lnSpc>
                <a:spcPct val="120000"/>
              </a:lnSpc>
              <a:buFont typeface="Arial" panose="020B0604020202020204" pitchFamily="34" charset="0"/>
              <a:buChar char="•"/>
            </a:pPr>
            <a:r>
              <a:rPr lang="en-US" sz="2800" dirty="0" smtClean="0">
                <a:solidFill>
                  <a:srgbClr val="000000"/>
                </a:solidFill>
                <a:cs typeface="Arial"/>
              </a:rPr>
              <a:t>Tennea Taylor-Jenkins</a:t>
            </a:r>
            <a:r>
              <a:rPr lang="en-US" sz="2800" b="0" dirty="0" smtClean="0">
                <a:solidFill>
                  <a:srgbClr val="000000"/>
                </a:solidFill>
                <a:cs typeface="Arial"/>
              </a:rPr>
              <a:t>, FYE Peer Leader</a:t>
            </a:r>
            <a:endParaRPr lang="en-US" sz="3000" b="0" dirty="0">
              <a:solidFill>
                <a:srgbClr val="000000"/>
              </a:solidFill>
              <a:cs typeface="Arial"/>
            </a:endParaRPr>
          </a:p>
        </p:txBody>
      </p:sp>
      <p:sp>
        <p:nvSpPr>
          <p:cNvPr id="2" name="TextBox 1"/>
          <p:cNvSpPr txBox="1"/>
          <p:nvPr/>
        </p:nvSpPr>
        <p:spPr>
          <a:xfrm>
            <a:off x="6209732" y="6100555"/>
            <a:ext cx="2688609" cy="430887"/>
          </a:xfrm>
          <a:prstGeom prst="rect">
            <a:avLst/>
          </a:prstGeom>
          <a:noFill/>
        </p:spPr>
        <p:txBody>
          <a:bodyPr wrap="square" rtlCol="0">
            <a:spAutoFit/>
          </a:bodyPr>
          <a:lstStyle/>
          <a:p>
            <a:r>
              <a:rPr lang="en-US" sz="2200" dirty="0" smtClean="0">
                <a:solidFill>
                  <a:srgbClr val="000000"/>
                </a:solidFill>
              </a:rPr>
              <a:t>#</a:t>
            </a:r>
            <a:r>
              <a:rPr lang="en-US" sz="2200" dirty="0" err="1" smtClean="0">
                <a:solidFill>
                  <a:srgbClr val="000000"/>
                </a:solidFill>
              </a:rPr>
              <a:t>FYConference</a:t>
            </a:r>
            <a:endParaRPr lang="en-US" sz="2200" dirty="0">
              <a:solidFill>
                <a:srgbClr val="000000"/>
              </a:solidFill>
            </a:endParaRPr>
          </a:p>
        </p:txBody>
      </p:sp>
      <p:sp>
        <p:nvSpPr>
          <p:cNvPr id="5" name="Title 1"/>
          <p:cNvSpPr>
            <a:spLocks noGrp="1"/>
          </p:cNvSpPr>
          <p:nvPr/>
        </p:nvSpPr>
        <p:spPr>
          <a:xfrm>
            <a:off x="1262417" y="1116132"/>
            <a:ext cx="6291618" cy="797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Peer Panel</a:t>
            </a:r>
          </a:p>
        </p:txBody>
      </p:sp>
    </p:spTree>
    <p:extLst>
      <p:ext uri="{BB962C8B-B14F-4D97-AF65-F5344CB8AC3E}">
        <p14:creationId xmlns:p14="http://schemas.microsoft.com/office/powerpoint/2010/main" val="308859486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5"/>
          </p:nvPr>
        </p:nvSpPr>
        <p:spPr/>
        <p:txBody>
          <a:bodyPr/>
          <a:lstStyle/>
          <a:p>
            <a:endParaRPr lang="en-US" dirty="0"/>
          </a:p>
        </p:txBody>
      </p:sp>
      <p:sp>
        <p:nvSpPr>
          <p:cNvPr id="10" name="Content Placeholder 1"/>
          <p:cNvSpPr>
            <a:spLocks noGrp="1"/>
          </p:cNvSpPr>
          <p:nvPr>
            <p:ph idx="13"/>
          </p:nvPr>
        </p:nvSpPr>
        <p:spPr>
          <a:xfrm>
            <a:off x="746930" y="1512909"/>
            <a:ext cx="8229600" cy="4525963"/>
          </a:xfrm>
        </p:spPr>
        <p:txBody>
          <a:bodyPr/>
          <a:lstStyle/>
          <a:p>
            <a:r>
              <a:rPr lang="en-US" b="1" dirty="0" smtClean="0"/>
              <a:t>Program Development</a:t>
            </a:r>
          </a:p>
          <a:p>
            <a:r>
              <a:rPr lang="en-US" sz="2000" dirty="0" smtClean="0">
                <a:solidFill>
                  <a:schemeClr val="tx1"/>
                </a:solidFill>
              </a:rPr>
              <a:t>Established 2012 Academic Year</a:t>
            </a:r>
          </a:p>
          <a:p>
            <a:pPr>
              <a:spcBef>
                <a:spcPts val="600"/>
              </a:spcBef>
            </a:pPr>
            <a:r>
              <a:rPr lang="en-US" sz="2000" b="1" i="1" dirty="0">
                <a:solidFill>
                  <a:schemeClr val="tx1"/>
                </a:solidFill>
              </a:rPr>
              <a:t>Mission</a:t>
            </a:r>
            <a:r>
              <a:rPr lang="en-US" sz="2000" i="1" dirty="0">
                <a:solidFill>
                  <a:schemeClr val="tx1"/>
                </a:solidFill>
              </a:rPr>
              <a:t>: </a:t>
            </a:r>
            <a:r>
              <a:rPr lang="en-US" sz="2000" dirty="0">
                <a:solidFill>
                  <a:schemeClr val="tx1"/>
                </a:solidFill>
              </a:rPr>
              <a:t>Support CFAES students and strengthen connections with the college and university communities.</a:t>
            </a:r>
          </a:p>
          <a:p>
            <a:pPr>
              <a:spcBef>
                <a:spcPts val="600"/>
              </a:spcBef>
            </a:pPr>
            <a:r>
              <a:rPr lang="en-US" sz="2000" b="1" i="1" dirty="0">
                <a:solidFill>
                  <a:schemeClr val="tx1"/>
                </a:solidFill>
              </a:rPr>
              <a:t>Vision</a:t>
            </a:r>
            <a:r>
              <a:rPr lang="en-US" sz="2000" i="1" dirty="0">
                <a:solidFill>
                  <a:schemeClr val="tx1"/>
                </a:solidFill>
              </a:rPr>
              <a:t>: </a:t>
            </a:r>
            <a:r>
              <a:rPr lang="en-US" sz="2000" dirty="0">
                <a:solidFill>
                  <a:schemeClr val="tx1"/>
                </a:solidFill>
              </a:rPr>
              <a:t>Train students to serve as peer mentors who can assist </a:t>
            </a:r>
            <a:r>
              <a:rPr lang="en-US" sz="2000" dirty="0" smtClean="0">
                <a:solidFill>
                  <a:schemeClr val="tx1"/>
                </a:solidFill>
              </a:rPr>
              <a:t>new first year students (NFYS) integrate </a:t>
            </a:r>
            <a:r>
              <a:rPr lang="en-US" sz="2000" dirty="0">
                <a:solidFill>
                  <a:schemeClr val="tx1"/>
                </a:solidFill>
              </a:rPr>
              <a:t>into the CFAES family</a:t>
            </a:r>
            <a:r>
              <a:rPr lang="en-US" sz="2000" dirty="0" smtClean="0">
                <a:solidFill>
                  <a:schemeClr val="tx1"/>
                </a:solidFill>
              </a:rPr>
              <a:t>.</a:t>
            </a:r>
          </a:p>
          <a:p>
            <a:r>
              <a:rPr lang="en-US" sz="2000" dirty="0" smtClean="0">
                <a:solidFill>
                  <a:schemeClr val="tx1"/>
                </a:solidFill>
              </a:rPr>
              <a:t>The </a:t>
            </a:r>
            <a:r>
              <a:rPr lang="en-US" sz="2000" dirty="0">
                <a:solidFill>
                  <a:schemeClr val="tx1"/>
                </a:solidFill>
              </a:rPr>
              <a:t>purpose of the CFAES Peer Mentoring program is to support the development and retention of students who are integrated in the campus community, strong academically, and capable leaders. </a:t>
            </a:r>
            <a:endParaRPr lang="en-US" sz="2000" dirty="0" smtClean="0">
              <a:solidFill>
                <a:schemeClr val="tx1"/>
              </a:solidFill>
            </a:endParaRPr>
          </a:p>
        </p:txBody>
      </p:sp>
      <p:sp>
        <p:nvSpPr>
          <p:cNvPr id="2" name="Rectangle 1"/>
          <p:cNvSpPr/>
          <p:nvPr/>
        </p:nvSpPr>
        <p:spPr>
          <a:xfrm>
            <a:off x="3305846" y="5483942"/>
            <a:ext cx="2268042" cy="11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0000"/>
              </a:solidFill>
            </a:endParaRPr>
          </a:p>
          <a:p>
            <a:pPr algn="ctr"/>
            <a:r>
              <a:rPr lang="en-US" sz="2400" b="1" dirty="0">
                <a:solidFill>
                  <a:srgbClr val="FF0000"/>
                </a:solidFill>
              </a:rPr>
              <a:t>4 </a:t>
            </a:r>
            <a:r>
              <a:rPr lang="en-US" sz="2400" b="1" dirty="0" smtClean="0">
                <a:solidFill>
                  <a:srgbClr val="FF0000"/>
                </a:solidFill>
              </a:rPr>
              <a:t>years </a:t>
            </a:r>
            <a:endParaRPr lang="en-US" sz="800" b="1" dirty="0" smtClean="0">
              <a:solidFill>
                <a:srgbClr val="FF0000"/>
              </a:solidFill>
            </a:endParaRPr>
          </a:p>
          <a:p>
            <a:pPr algn="ctr"/>
            <a:r>
              <a:rPr lang="en-US" b="1" dirty="0" smtClean="0">
                <a:solidFill>
                  <a:srgbClr val="FF0000"/>
                </a:solidFill>
              </a:rPr>
              <a:t>165</a:t>
            </a:r>
            <a:r>
              <a:rPr lang="en-US" dirty="0" smtClean="0">
                <a:solidFill>
                  <a:srgbClr val="FF0000"/>
                </a:solidFill>
              </a:rPr>
              <a:t> </a:t>
            </a:r>
            <a:r>
              <a:rPr lang="en-US" dirty="0" smtClean="0">
                <a:solidFill>
                  <a:prstClr val="black"/>
                </a:solidFill>
              </a:rPr>
              <a:t>mentors</a:t>
            </a:r>
          </a:p>
          <a:p>
            <a:pPr algn="ctr"/>
            <a:r>
              <a:rPr lang="en-US" dirty="0" smtClean="0">
                <a:solidFill>
                  <a:prstClr val="black"/>
                </a:solidFill>
              </a:rPr>
              <a:t> </a:t>
            </a:r>
            <a:r>
              <a:rPr lang="en-US" b="1" dirty="0" smtClean="0">
                <a:solidFill>
                  <a:srgbClr val="FF0000"/>
                </a:solidFill>
              </a:rPr>
              <a:t>845</a:t>
            </a:r>
            <a:r>
              <a:rPr lang="en-US" dirty="0" smtClean="0">
                <a:solidFill>
                  <a:prstClr val="black"/>
                </a:solidFill>
              </a:rPr>
              <a:t> protégés </a:t>
            </a:r>
          </a:p>
          <a:p>
            <a:pPr algn="ctr"/>
            <a:r>
              <a:rPr lang="en-US" dirty="0" smtClean="0">
                <a:solidFill>
                  <a:prstClr val="black"/>
                </a:solidFill>
              </a:rPr>
              <a:t>5:1 ratio</a:t>
            </a:r>
            <a:endParaRPr lang="en-US" dirty="0">
              <a:solidFill>
                <a:prstClr val="black"/>
              </a:solidFill>
            </a:endParaRPr>
          </a:p>
          <a:p>
            <a:pPr algn="ctr"/>
            <a:endParaRPr lang="en-US" dirty="0">
              <a:solidFill>
                <a:prstClr val="white"/>
              </a:solidFill>
            </a:endParaRPr>
          </a:p>
        </p:txBody>
      </p:sp>
    </p:spTree>
    <p:extLst>
      <p:ext uri="{BB962C8B-B14F-4D97-AF65-F5344CB8AC3E}">
        <p14:creationId xmlns:p14="http://schemas.microsoft.com/office/powerpoint/2010/main" val="1606002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a:spLocks noGrp="1"/>
          </p:cNvSpPr>
          <p:nvPr>
            <p:ph idx="13"/>
          </p:nvPr>
        </p:nvSpPr>
        <p:spPr>
          <a:xfrm>
            <a:off x="580610" y="1830387"/>
            <a:ext cx="5437272" cy="4525963"/>
          </a:xfrm>
        </p:spPr>
        <p:txBody>
          <a:bodyPr/>
          <a:lstStyle/>
          <a:p>
            <a:pPr lvl="0"/>
            <a:r>
              <a:rPr lang="en-US" b="1" dirty="0"/>
              <a:t>Mentor </a:t>
            </a:r>
            <a:r>
              <a:rPr lang="en-US" b="1" dirty="0" smtClean="0"/>
              <a:t>Selection</a:t>
            </a:r>
            <a:endParaRPr lang="en-US" sz="2000" b="1" dirty="0">
              <a:solidFill>
                <a:prstClr val="black"/>
              </a:solidFill>
            </a:endParaRPr>
          </a:p>
          <a:p>
            <a:pPr lvl="0"/>
            <a:r>
              <a:rPr lang="en-US" sz="2000" dirty="0" smtClean="0">
                <a:solidFill>
                  <a:prstClr val="black"/>
                </a:solidFill>
              </a:rPr>
              <a:t>Competitive application and interview</a:t>
            </a:r>
          </a:p>
          <a:p>
            <a:pPr lvl="0"/>
            <a:r>
              <a:rPr lang="en-US" sz="2000" dirty="0" smtClean="0">
                <a:solidFill>
                  <a:prstClr val="black"/>
                </a:solidFill>
              </a:rPr>
              <a:t>process</a:t>
            </a:r>
          </a:p>
          <a:p>
            <a:pPr lvl="0"/>
            <a:endParaRPr lang="en-US" sz="1000" dirty="0" smtClean="0">
              <a:solidFill>
                <a:prstClr val="black"/>
              </a:solidFill>
            </a:endParaRPr>
          </a:p>
          <a:p>
            <a:pPr lvl="0"/>
            <a:r>
              <a:rPr lang="en-US" sz="2000" i="1" u="sng" dirty="0" smtClean="0">
                <a:solidFill>
                  <a:prstClr val="black"/>
                </a:solidFill>
              </a:rPr>
              <a:t>Minimum </a:t>
            </a:r>
            <a:r>
              <a:rPr lang="en-US" sz="2000" i="1" u="sng" dirty="0">
                <a:solidFill>
                  <a:prstClr val="black"/>
                </a:solidFill>
              </a:rPr>
              <a:t>Requirements:</a:t>
            </a:r>
          </a:p>
          <a:p>
            <a:pPr marL="342900" lvl="0" indent="-342900">
              <a:buFont typeface="Arial"/>
              <a:buChar char="•"/>
            </a:pPr>
            <a:r>
              <a:rPr lang="en-US" sz="2000" dirty="0">
                <a:solidFill>
                  <a:prstClr val="black"/>
                </a:solidFill>
              </a:rPr>
              <a:t>Full time (12+ hours) </a:t>
            </a:r>
          </a:p>
          <a:p>
            <a:pPr marL="342900" lvl="0" indent="-342900">
              <a:buFont typeface="Arial"/>
              <a:buChar char="•"/>
            </a:pPr>
            <a:r>
              <a:rPr lang="en-US" sz="2000" dirty="0">
                <a:solidFill>
                  <a:prstClr val="black"/>
                </a:solidFill>
              </a:rPr>
              <a:t>1+ term completed in CFAES</a:t>
            </a:r>
          </a:p>
          <a:p>
            <a:pPr marL="342900" lvl="0" indent="-342900">
              <a:buFont typeface="Arial"/>
              <a:buChar char="•"/>
            </a:pPr>
            <a:r>
              <a:rPr lang="en-US" sz="2000" dirty="0">
                <a:solidFill>
                  <a:prstClr val="black"/>
                </a:solidFill>
              </a:rPr>
              <a:t>Good Academic Standing (GPA &gt;2.5)</a:t>
            </a:r>
          </a:p>
          <a:p>
            <a:pPr marL="342900" lvl="0" indent="-342900">
              <a:buFont typeface="Arial"/>
              <a:buChar char="•"/>
            </a:pPr>
            <a:r>
              <a:rPr lang="en-US" sz="2000" dirty="0">
                <a:solidFill>
                  <a:prstClr val="black"/>
                </a:solidFill>
              </a:rPr>
              <a:t>Demonstrated knowledge of college </a:t>
            </a:r>
            <a:r>
              <a:rPr lang="en-US" sz="2000" dirty="0" smtClean="0">
                <a:solidFill>
                  <a:prstClr val="black"/>
                </a:solidFill>
              </a:rPr>
              <a:t>/ university resources and opportunities</a:t>
            </a:r>
            <a:endParaRPr lang="en-US" sz="2000" dirty="0">
              <a:solidFill>
                <a:prstClr val="black"/>
              </a:solidFill>
            </a:endParaRPr>
          </a:p>
          <a:p>
            <a:pPr marL="342900" lvl="0" indent="-342900">
              <a:buFont typeface="Arial"/>
              <a:buChar char="•"/>
            </a:pPr>
            <a:r>
              <a:rPr lang="en-US" sz="2000" dirty="0">
                <a:solidFill>
                  <a:prstClr val="black"/>
                </a:solidFill>
              </a:rPr>
              <a:t>Involvement in student organizations</a:t>
            </a:r>
          </a:p>
          <a:p>
            <a:pPr marL="342900" lvl="0" indent="-342900">
              <a:buFont typeface="Arial"/>
              <a:buChar char="•"/>
            </a:pPr>
            <a:r>
              <a:rPr lang="en-US" sz="2000" dirty="0">
                <a:solidFill>
                  <a:prstClr val="black"/>
                </a:solidFill>
              </a:rPr>
              <a:t>Commitment and availability for 1 </a:t>
            </a:r>
            <a:r>
              <a:rPr lang="en-US" sz="2000" dirty="0" smtClean="0">
                <a:solidFill>
                  <a:prstClr val="black"/>
                </a:solidFill>
              </a:rPr>
              <a:t>year</a:t>
            </a:r>
          </a:p>
          <a:p>
            <a:endParaRPr lang="en-US" sz="2000"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813" y="1149530"/>
            <a:ext cx="3423197" cy="4563293"/>
          </a:xfrm>
          <a:prstGeom prst="rect">
            <a:avLst/>
          </a:prstGeom>
        </p:spPr>
      </p:pic>
    </p:spTree>
    <p:extLst>
      <p:ext uri="{BB962C8B-B14F-4D97-AF65-F5344CB8AC3E}">
        <p14:creationId xmlns:p14="http://schemas.microsoft.com/office/powerpoint/2010/main" val="981886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a:spLocks noGrp="1"/>
          </p:cNvSpPr>
          <p:nvPr>
            <p:ph idx="13"/>
          </p:nvPr>
        </p:nvSpPr>
        <p:spPr>
          <a:xfrm>
            <a:off x="746930" y="1754797"/>
            <a:ext cx="8229600" cy="4525963"/>
          </a:xfrm>
        </p:spPr>
        <p:txBody>
          <a:bodyPr/>
          <a:lstStyle/>
          <a:p>
            <a:r>
              <a:rPr lang="en-US" b="1" dirty="0" smtClean="0"/>
              <a:t>Expectations</a:t>
            </a:r>
          </a:p>
          <a:p>
            <a:pPr marL="457200" indent="-457200">
              <a:buFont typeface="Arial"/>
              <a:buChar char="•"/>
            </a:pPr>
            <a:r>
              <a:rPr lang="en-US" sz="2000" dirty="0">
                <a:solidFill>
                  <a:srgbClr val="000000"/>
                </a:solidFill>
              </a:rPr>
              <a:t>Participate in all training and planning activities throughout the academic </a:t>
            </a:r>
            <a:r>
              <a:rPr lang="en-US" sz="2000" dirty="0" smtClean="0">
                <a:solidFill>
                  <a:srgbClr val="000000"/>
                </a:solidFill>
              </a:rPr>
              <a:t>year</a:t>
            </a:r>
          </a:p>
          <a:p>
            <a:pPr marL="457200" indent="-457200">
              <a:buFont typeface="Arial"/>
              <a:buChar char="•"/>
            </a:pPr>
            <a:r>
              <a:rPr lang="en-US" sz="2000" dirty="0" smtClean="0">
                <a:solidFill>
                  <a:srgbClr val="000000"/>
                </a:solidFill>
              </a:rPr>
              <a:t>Serve </a:t>
            </a:r>
            <a:r>
              <a:rPr lang="en-US" sz="2000" dirty="0">
                <a:solidFill>
                  <a:srgbClr val="000000"/>
                </a:solidFill>
              </a:rPr>
              <a:t>as an FAES 1100 </a:t>
            </a:r>
            <a:r>
              <a:rPr lang="en-US" sz="2000" dirty="0" smtClean="0">
                <a:solidFill>
                  <a:srgbClr val="000000"/>
                </a:solidFill>
              </a:rPr>
              <a:t>undergraduate </a:t>
            </a:r>
            <a:r>
              <a:rPr lang="en-US" sz="2000" dirty="0">
                <a:solidFill>
                  <a:srgbClr val="000000"/>
                </a:solidFill>
              </a:rPr>
              <a:t>Teaching Assistant (TA) during Autumn </a:t>
            </a:r>
            <a:r>
              <a:rPr lang="en-US" sz="2000" dirty="0" smtClean="0">
                <a:solidFill>
                  <a:srgbClr val="000000"/>
                </a:solidFill>
              </a:rPr>
              <a:t>Semester, facilitate small group interactions with protégés during recitation</a:t>
            </a:r>
          </a:p>
          <a:p>
            <a:pPr marL="457200" indent="-457200">
              <a:buFont typeface="Arial"/>
              <a:buChar char="•"/>
            </a:pPr>
            <a:r>
              <a:rPr lang="en-US" sz="2000" dirty="0" smtClean="0">
                <a:solidFill>
                  <a:srgbClr val="000000"/>
                </a:solidFill>
              </a:rPr>
              <a:t>Communicate </a:t>
            </a:r>
            <a:r>
              <a:rPr lang="en-US" sz="2000" dirty="0">
                <a:solidFill>
                  <a:srgbClr val="000000"/>
                </a:solidFill>
              </a:rPr>
              <a:t>with </a:t>
            </a:r>
            <a:r>
              <a:rPr lang="en-US" sz="2000" dirty="0" smtClean="0">
                <a:solidFill>
                  <a:srgbClr val="000000"/>
                </a:solidFill>
              </a:rPr>
              <a:t>assigned group of NFYS by </a:t>
            </a:r>
            <a:r>
              <a:rPr lang="en-US" sz="2000" dirty="0">
                <a:solidFill>
                  <a:srgbClr val="000000"/>
                </a:solidFill>
              </a:rPr>
              <a:t>e-mail, text, phone call, or social media in a timely manner</a:t>
            </a:r>
          </a:p>
          <a:p>
            <a:endParaRPr lang="en-US" sz="2000" dirty="0">
              <a:solidFill>
                <a:schemeClr val="tx1"/>
              </a:solidFill>
            </a:endParaRPr>
          </a:p>
        </p:txBody>
      </p:sp>
    </p:spTree>
    <p:extLst>
      <p:ext uri="{BB962C8B-B14F-4D97-AF65-F5344CB8AC3E}">
        <p14:creationId xmlns:p14="http://schemas.microsoft.com/office/powerpoint/2010/main" val="3854441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a:spLocks noGrp="1"/>
          </p:cNvSpPr>
          <p:nvPr>
            <p:ph idx="13"/>
          </p:nvPr>
        </p:nvSpPr>
        <p:spPr>
          <a:xfrm>
            <a:off x="2988106" y="1139503"/>
            <a:ext cx="3412693" cy="1023379"/>
          </a:xfrm>
        </p:spPr>
        <p:txBody>
          <a:bodyPr/>
          <a:lstStyle/>
          <a:p>
            <a:r>
              <a:rPr lang="en-US" b="1" dirty="0" smtClean="0"/>
              <a:t>Program Design</a:t>
            </a:r>
            <a:endParaRPr lang="en-US" sz="2000" b="1" dirty="0">
              <a:solidFill>
                <a:schemeClr val="tx1"/>
              </a:solidFill>
            </a:endParaRPr>
          </a:p>
        </p:txBody>
      </p:sp>
      <p:graphicFrame>
        <p:nvGraphicFramePr>
          <p:cNvPr id="2" name="Content Placeholder 1"/>
          <p:cNvGraphicFramePr>
            <a:graphicFrameLocks noGrp="1"/>
          </p:cNvGraphicFramePr>
          <p:nvPr>
            <p:ph idx="15"/>
            <p:extLst/>
          </p:nvPr>
        </p:nvGraphicFramePr>
        <p:xfrm>
          <a:off x="597647" y="2084387"/>
          <a:ext cx="7841001" cy="4570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844423" y="5382683"/>
            <a:ext cx="1415900" cy="646331"/>
          </a:xfrm>
          <a:prstGeom prst="rect">
            <a:avLst/>
          </a:prstGeom>
          <a:noFill/>
        </p:spPr>
        <p:txBody>
          <a:bodyPr wrap="none" rtlCol="0">
            <a:spAutoFit/>
          </a:bodyPr>
          <a:lstStyle/>
          <a:p>
            <a:pPr algn="ctr"/>
            <a:r>
              <a:rPr lang="en-US" b="1" dirty="0" smtClean="0">
                <a:solidFill>
                  <a:prstClr val="black"/>
                </a:solidFill>
              </a:rPr>
              <a:t>FAES 1100 </a:t>
            </a:r>
          </a:p>
          <a:p>
            <a:pPr algn="ctr"/>
            <a:r>
              <a:rPr lang="en-US" b="1" dirty="0" smtClean="0">
                <a:solidFill>
                  <a:prstClr val="black"/>
                </a:solidFill>
              </a:rPr>
              <a:t>integration</a:t>
            </a:r>
            <a:endParaRPr lang="en-US" b="1" dirty="0">
              <a:solidFill>
                <a:prstClr val="black"/>
              </a:solidFill>
            </a:endParaRPr>
          </a:p>
        </p:txBody>
      </p:sp>
    </p:spTree>
    <p:extLst>
      <p:ext uri="{BB962C8B-B14F-4D97-AF65-F5344CB8AC3E}">
        <p14:creationId xmlns:p14="http://schemas.microsoft.com/office/powerpoint/2010/main" val="670650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SU Content">
  <a:themeElements>
    <a:clrScheme name="Custom 2">
      <a:dk1>
        <a:srgbClr val="595959"/>
      </a:dk1>
      <a:lt1>
        <a:sysClr val="window" lastClr="FFFFFF"/>
      </a:lt1>
      <a:dk2>
        <a:srgbClr val="000000"/>
      </a:dk2>
      <a:lt2>
        <a:srgbClr val="FFFFFF"/>
      </a:lt2>
      <a:accent1>
        <a:srgbClr val="990000"/>
      </a:accent1>
      <a:accent2>
        <a:srgbClr val="DBA100"/>
      </a:accent2>
      <a:accent3>
        <a:srgbClr val="660000"/>
      </a:accent3>
      <a:accent4>
        <a:srgbClr val="002A42"/>
      </a:accent4>
      <a:accent5>
        <a:srgbClr val="5D3526"/>
      </a:accent5>
      <a:accent6>
        <a:srgbClr val="827C34"/>
      </a:accent6>
      <a:hlink>
        <a:srgbClr val="990000"/>
      </a:hlink>
      <a:folHlink>
        <a:srgbClr val="59595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22206</TotalTime>
  <Words>2185</Words>
  <Application>Microsoft Office PowerPoint</Application>
  <PresentationFormat>On-screen Show (4:3)</PresentationFormat>
  <Paragraphs>453</Paragraphs>
  <Slides>57</Slides>
  <Notes>40</Notes>
  <HiddenSlides>0</HiddenSlides>
  <MMClips>0</MMClips>
  <ScaleCrop>false</ScaleCrop>
  <HeadingPairs>
    <vt:vector size="6" baseType="variant">
      <vt:variant>
        <vt:lpstr>Theme</vt:lpstr>
      </vt:variant>
      <vt:variant>
        <vt:i4>2</vt:i4>
      </vt:variant>
      <vt:variant>
        <vt:lpstr>Links</vt:lpstr>
      </vt:variant>
      <vt:variant>
        <vt:i4>1</vt:i4>
      </vt:variant>
      <vt:variant>
        <vt:lpstr>Slide Titles</vt:lpstr>
      </vt:variant>
      <vt:variant>
        <vt:i4>57</vt:i4>
      </vt:variant>
    </vt:vector>
  </HeadingPairs>
  <TitlesOfParts>
    <vt:vector size="60" baseType="lpstr">
      <vt:lpstr>OSU Content</vt:lpstr>
      <vt:lpstr>Content Slide</vt:lpstr>
      <vt:lpstr>\\localhost\Users\kaitmurray\Documents\Thesis\Macintosh HD:Users:kaitmurray:Documents:Thesis:2016 NACTA Handout FINAL.docx!OLE_LINK4</vt:lpstr>
      <vt:lpstr>Peer mentoring models and best practices in academic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Committee Presentation</dc:title>
  <dc:creator>Debbie Shephard</dc:creator>
  <cp:lastModifiedBy>Base</cp:lastModifiedBy>
  <cp:revision>174</cp:revision>
  <cp:lastPrinted>2015-01-23T22:30:30Z</cp:lastPrinted>
  <dcterms:created xsi:type="dcterms:W3CDTF">2011-11-03T13:14:18Z</dcterms:created>
  <dcterms:modified xsi:type="dcterms:W3CDTF">2017-02-07T17:53:53Z</dcterms:modified>
</cp:coreProperties>
</file>